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6"/>
  </p:notesMasterIdLst>
  <p:sldIdLst>
    <p:sldId id="260" r:id="rId2"/>
    <p:sldId id="959" r:id="rId3"/>
    <p:sldId id="913" r:id="rId4"/>
    <p:sldId id="965" r:id="rId5"/>
    <p:sldId id="975" r:id="rId6"/>
    <p:sldId id="905" r:id="rId7"/>
    <p:sldId id="973" r:id="rId8"/>
    <p:sldId id="915" r:id="rId9"/>
    <p:sldId id="960" r:id="rId10"/>
    <p:sldId id="916" r:id="rId11"/>
    <p:sldId id="924" r:id="rId12"/>
    <p:sldId id="939" r:id="rId13"/>
    <p:sldId id="961" r:id="rId14"/>
    <p:sldId id="963" r:id="rId15"/>
    <p:sldId id="968" r:id="rId16"/>
    <p:sldId id="962" r:id="rId17"/>
    <p:sldId id="926" r:id="rId18"/>
    <p:sldId id="967" r:id="rId19"/>
    <p:sldId id="955" r:id="rId20"/>
    <p:sldId id="956" r:id="rId21"/>
    <p:sldId id="914" r:id="rId22"/>
    <p:sldId id="974" r:id="rId23"/>
    <p:sldId id="971" r:id="rId24"/>
    <p:sldId id="990" r:id="rId25"/>
    <p:sldId id="986" r:id="rId26"/>
    <p:sldId id="989" r:id="rId27"/>
    <p:sldId id="977" r:id="rId28"/>
    <p:sldId id="978" r:id="rId29"/>
    <p:sldId id="979" r:id="rId30"/>
    <p:sldId id="981" r:id="rId31"/>
    <p:sldId id="987" r:id="rId32"/>
    <p:sldId id="970" r:id="rId33"/>
    <p:sldId id="982" r:id="rId34"/>
    <p:sldId id="9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9B"/>
    <a:srgbClr val="00CEE3"/>
    <a:srgbClr val="FF40FF"/>
    <a:srgbClr val="FF71FF"/>
    <a:srgbClr val="006700"/>
    <a:srgbClr val="C20000"/>
    <a:srgbClr val="FAECF9"/>
    <a:srgbClr val="009700"/>
    <a:srgbClr val="384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/>
    <p:restoredTop sz="92686"/>
  </p:normalViewPr>
  <p:slideViewPr>
    <p:cSldViewPr snapToGrid="0" snapToObjects="1">
      <p:cViewPr varScale="1">
        <p:scale>
          <a:sx n="112" d="100"/>
          <a:sy n="112" d="100"/>
        </p:scale>
        <p:origin x="208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ram/research/Topic/Machine%20Intelligence/VQA/COG_publications/2019_neurips_vigil/results/Results%20paper%20VIGIL_v15_te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Accuracy</a:t>
            </a:r>
            <a:r>
              <a:rPr lang="en-US" sz="3200" baseline="0"/>
              <a:t> for SAMNet vs COG Models</a:t>
            </a:r>
            <a:endParaRPr lang="en-US" sz="3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Sheet1!$AE$40</c:f>
              <c:strCache>
                <c:ptCount val="1"/>
                <c:pt idx="0">
                  <c:v>SAMNet</c:v>
                </c:pt>
              </c:strCache>
            </c:strRef>
          </c:tx>
          <c:spPr>
            <a:pattFill prst="smConfetti">
              <a:fgClr>
                <a:schemeClr val="bg1"/>
              </a:fgClr>
              <a:bgClr>
                <a:srgbClr val="002060"/>
              </a:bgClr>
            </a:pattFill>
            <a:ln>
              <a:noFill/>
            </a:ln>
            <a:effectLst/>
          </c:spPr>
          <c:invertIfNegative val="0"/>
          <c:cat>
            <c:strRef>
              <c:f>Sheet1!$AD$41:$AD$44</c:f>
              <c:strCache>
                <c:ptCount val="4"/>
                <c:pt idx="0">
                  <c:v>Simple - Simple</c:v>
                </c:pt>
                <c:pt idx="1">
                  <c:v>Simple - Hard</c:v>
                </c:pt>
                <c:pt idx="2">
                  <c:v>Simple - Hard (Finetuning)</c:v>
                </c:pt>
                <c:pt idx="3">
                  <c:v>Hard - Hard</c:v>
                </c:pt>
              </c:strCache>
            </c:strRef>
          </c:cat>
          <c:val>
            <c:numRef>
              <c:f>Sheet1!$AE$41:$AE$44</c:f>
              <c:numCache>
                <c:formatCode>0.0%</c:formatCode>
                <c:ptCount val="4"/>
                <c:pt idx="0">
                  <c:v>0.97991424800000004</c:v>
                </c:pt>
                <c:pt idx="1">
                  <c:v>0.91630190609999995</c:v>
                </c:pt>
                <c:pt idx="2">
                  <c:v>0.96685707570000001</c:v>
                </c:pt>
                <c:pt idx="3">
                  <c:v>0.96124106649999996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59-C643-B46C-0206C246BC19}"/>
            </c:ext>
          </c:extLst>
        </c:ser>
        <c:ser>
          <c:idx val="1"/>
          <c:order val="1"/>
          <c:tx>
            <c:strRef>
              <c:f>Sheet1!$AF$40</c:f>
              <c:strCache>
                <c:ptCount val="1"/>
                <c:pt idx="0">
                  <c:v>COG</c:v>
                </c:pt>
              </c:strCache>
            </c:strRef>
          </c:tx>
          <c:spPr>
            <a:pattFill prst="pct25">
              <a:fgClr>
                <a:schemeClr val="bg1"/>
              </a:fgClr>
              <a:bgClr>
                <a:srgbClr val="C00000"/>
              </a:bgClr>
            </a:pattFill>
            <a:ln>
              <a:noFill/>
            </a:ln>
            <a:effectLst/>
          </c:spPr>
          <c:invertIfNegative val="0"/>
          <c:cat>
            <c:strRef>
              <c:f>Sheet1!$AD$41:$AD$44</c:f>
              <c:strCache>
                <c:ptCount val="4"/>
                <c:pt idx="0">
                  <c:v>Simple - Simple</c:v>
                </c:pt>
                <c:pt idx="1">
                  <c:v>Simple - Hard</c:v>
                </c:pt>
                <c:pt idx="2">
                  <c:v>Simple - Hard (Finetuning)</c:v>
                </c:pt>
                <c:pt idx="3">
                  <c:v>Hard - Hard</c:v>
                </c:pt>
              </c:strCache>
            </c:strRef>
          </c:cat>
          <c:val>
            <c:numRef>
              <c:f>Sheet1!$AF$41:$AF$44</c:f>
              <c:numCache>
                <c:formatCode>0.0%</c:formatCode>
                <c:ptCount val="4"/>
                <c:pt idx="0">
                  <c:v>0.97599999999999998</c:v>
                </c:pt>
                <c:pt idx="1">
                  <c:v>0.65900000000000003</c:v>
                </c:pt>
                <c:pt idx="2">
                  <c:v>0.78100000000000003</c:v>
                </c:pt>
                <c:pt idx="3">
                  <c:v>0.80100000000000005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59-C643-B46C-0206C246B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4949951"/>
        <c:axId val="1070371615"/>
      </c:barChart>
      <c:catAx>
        <c:axId val="1024949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0371615"/>
        <c:crosses val="autoZero"/>
        <c:auto val="1"/>
        <c:lblAlgn val="ctr"/>
        <c:lblOffset val="100"/>
        <c:noMultiLvlLbl val="0"/>
      </c:catAx>
      <c:valAx>
        <c:axId val="1070371615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949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02041-D519-504B-8181-38112A1AB89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DC25F-5D2E-734A-AD91-CAE0D9E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4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successful approach to incorporate memory explicitly in artificial neural networks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human memory is much more nuanced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3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brain consists</a:t>
            </a:r>
            <a:r>
              <a:rPr lang="en-US" dirty="0"/>
              <a:t> of two kinds of memory.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Short-term/working memory focuses on </a:t>
            </a:r>
            <a:r>
              <a:rPr lang="en-US" sz="1200" dirty="0">
                <a:solidFill>
                  <a:schemeClr val="tx1"/>
                </a:solidFill>
              </a:rPr>
              <a:t>temporary aspects and mainly consists of controlled attention and sequential access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Long-term memory focus on life-long aspects and has more powerful constructs such as content-addressing and temporal indexing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7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in recurrent networks is not nuanced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Read/write shows similar behavior with attention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Models that address both short-term and long-term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1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reasoning and information processing</a:t>
            </a:r>
          </a:p>
          <a:p>
            <a:r>
              <a:rPr lang="en-US" dirty="0"/>
              <a:t>Not on visual and verbal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8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dataset that brought into sharp focus the challenges of visual reasoning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DC25F-5D2E-734A-AD91-CAE0D9EC39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0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651" y="1075269"/>
            <a:ext cx="11046940" cy="2276929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651" y="3704891"/>
            <a:ext cx="11046940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3200" b="0" cap="all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18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576651" y="3545475"/>
            <a:ext cx="11046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94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2" y="980389"/>
            <a:ext cx="11429999" cy="5488145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F1E7C8-99D2-0B41-A572-110671D01B60}"/>
              </a:ext>
            </a:extLst>
          </p:cNvPr>
          <p:cNvCxnSpPr>
            <a:cxnSpLocks/>
          </p:cNvCxnSpPr>
          <p:nvPr userDrawn="1"/>
        </p:nvCxnSpPr>
        <p:spPr>
          <a:xfrm>
            <a:off x="376315" y="761995"/>
            <a:ext cx="11434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845E6A3-19FE-9747-8818-BC6CBA160903}"/>
              </a:ext>
            </a:extLst>
          </p:cNvPr>
          <p:cNvSpPr/>
          <p:nvPr userDrawn="1"/>
        </p:nvSpPr>
        <p:spPr>
          <a:xfrm>
            <a:off x="2" y="6564795"/>
            <a:ext cx="12191999" cy="29320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8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431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71119"/>
            <a:ext cx="11430000" cy="668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923827"/>
            <a:ext cx="11430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978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5" r:id="rId3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 cap="none">
          <a:solidFill>
            <a:srgbClr val="384EC4"/>
          </a:solidFill>
          <a:effectLst/>
          <a:latin typeface="IBM Plex Sans Regular" panose="020B0503050203000203" pitchFamily="34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effectLst/>
          <a:latin typeface="IBM Plex Sans Regular" panose="020B0503050203000203" pitchFamily="34" charset="77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b="0" i="0" kern="1200" cap="none" baseline="0">
          <a:solidFill>
            <a:schemeClr val="tx1"/>
          </a:solidFill>
          <a:effectLst/>
          <a:latin typeface="IBM Plex Sans Regular" panose="020B0503050203000203" pitchFamily="34" charset="77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effectLst/>
          <a:latin typeface="IBM Plex Sans Regular" panose="020B0503050203000203" pitchFamily="34" charset="77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b="0" i="0" kern="1200" cap="none" baseline="0">
          <a:solidFill>
            <a:schemeClr val="tx1"/>
          </a:solidFill>
          <a:effectLst/>
          <a:latin typeface="IBM Plex Sans Regular" panose="020B0503050203000203" pitchFamily="34" charset="77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effectLst/>
          <a:latin typeface="IBM Plex Sans Regular" panose="020B0503050203000203" pitchFamily="34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89D42-92C4-414A-8E88-F8677BAF4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992" y="429658"/>
            <a:ext cx="11509742" cy="29993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External Memory Help 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Visual and Symbolic Reasoning?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6C6847C-6DFC-F641-BC00-0F55E0706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584" y="3948281"/>
            <a:ext cx="6857213" cy="16975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IBM Plex Sans Regular" panose="020B0503050203000203" pitchFamily="34" charset="77"/>
              </a:rPr>
              <a:t>T.S. Jayram </a:t>
            </a:r>
            <a:br>
              <a:rPr lang="en-US" cap="none" dirty="0">
                <a:latin typeface="IBM Plex Sans Regular" panose="020B0503050203000203" pitchFamily="34" charset="77"/>
              </a:rPr>
            </a:br>
            <a:r>
              <a:rPr lang="en-US" cap="none" dirty="0">
                <a:latin typeface="IBM Plex Sans Regular" panose="020B0503050203000203" pitchFamily="34" charset="77"/>
              </a:rPr>
              <a:t>IBM Research AI</a:t>
            </a:r>
            <a:br>
              <a:rPr lang="en-US" cap="none" dirty="0">
                <a:latin typeface="IBM Plex Sans Regular" panose="020B0503050203000203" pitchFamily="34" charset="77"/>
              </a:rPr>
            </a:br>
            <a:r>
              <a:rPr lang="en-US" cap="none" dirty="0">
                <a:latin typeface="IBM Plex Sans Regular" panose="020B0503050203000203" pitchFamily="34" charset="77"/>
              </a:rPr>
              <a:t>Almaden Research Center, San Jose</a:t>
            </a:r>
          </a:p>
        </p:txBody>
      </p:sp>
    </p:spTree>
    <p:extLst>
      <p:ext uri="{BB962C8B-B14F-4D97-AF65-F5344CB8AC3E}">
        <p14:creationId xmlns:p14="http://schemas.microsoft.com/office/powerpoint/2010/main" val="369559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5CD6-3ADF-C249-BFDA-C2907017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 of Working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A41D8-2627-0549-A4E3-EA43AFAD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Psychometric tasks are used to measure WM</a:t>
            </a:r>
          </a:p>
          <a:p>
            <a:r>
              <a:rPr lang="en-US" u="sng" dirty="0"/>
              <a:t>Verbal</a:t>
            </a:r>
            <a:r>
              <a:rPr lang="en-US" dirty="0"/>
              <a:t> and </a:t>
            </a:r>
            <a:r>
              <a:rPr lang="en-US" u="sng" dirty="0"/>
              <a:t>Visual</a:t>
            </a:r>
            <a:r>
              <a:rPr lang="en-US" dirty="0"/>
              <a:t> working memory tasks </a:t>
            </a:r>
          </a:p>
          <a:p>
            <a:pPr lvl="1"/>
            <a:r>
              <a:rPr lang="en-US" dirty="0"/>
              <a:t>e.g., [Conway et al. 05; Clapp et al. 09]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Miller’s law</a:t>
            </a:r>
            <a:r>
              <a:rPr lang="en-US" dirty="0"/>
              <a:t>:  the number of objects an average human can hold in working memory is 7 ± 2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4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79FD-8F2C-754B-81AA-2DCC46D3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E6519-A7C9-254D-9721-B81E0B68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41" y="1058514"/>
            <a:ext cx="9075644" cy="52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2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2C74-DD1B-294A-903A-7A66419A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33A34-7C93-0C43-B657-6EEB32CD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7338"/>
            <a:ext cx="9099177" cy="53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341881-5753-6B4C-93E9-7754B4AF5E45}"/>
              </a:ext>
            </a:extLst>
          </p:cNvPr>
          <p:cNvSpPr/>
          <p:nvPr/>
        </p:nvSpPr>
        <p:spPr>
          <a:xfrm>
            <a:off x="4664954" y="1586753"/>
            <a:ext cx="5823102" cy="89269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5177EB-B112-BA45-A5F4-921CB6E439A4}"/>
              </a:ext>
            </a:extLst>
          </p:cNvPr>
          <p:cNvSpPr/>
          <p:nvPr/>
        </p:nvSpPr>
        <p:spPr>
          <a:xfrm>
            <a:off x="4649118" y="606252"/>
            <a:ext cx="5838940" cy="1090346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C3418-F91C-1543-A345-76ABABA7519A}"/>
              </a:ext>
            </a:extLst>
          </p:cNvPr>
          <p:cNvSpPr txBox="1"/>
          <p:nvPr/>
        </p:nvSpPr>
        <p:spPr>
          <a:xfrm>
            <a:off x="118623" y="1741630"/>
            <a:ext cx="3762260" cy="175432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latin typeface="IBM Plex Sans" panose="020B0503050000000000" pitchFamily="34" charset="77"/>
              </a:rPr>
              <a:t>WM Tasks </a:t>
            </a:r>
          </a:p>
          <a:p>
            <a:r>
              <a:rPr lang="en-US" sz="3600" dirty="0">
                <a:latin typeface="IBM Plex Sans" panose="020B0503050000000000" pitchFamily="34" charset="77"/>
              </a:rPr>
              <a:t>(purely symbolic reasoning)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3B31E-033D-6A42-9B2F-1B2615E733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-1382" t="-971" r="-1433" b="12182"/>
          <a:stretch/>
        </p:blipFill>
        <p:spPr>
          <a:xfrm>
            <a:off x="4030798" y="1"/>
            <a:ext cx="6457258" cy="6742322"/>
          </a:xfrm>
        </p:spPr>
      </p:pic>
    </p:spTree>
    <p:extLst>
      <p:ext uri="{BB962C8B-B14F-4D97-AF65-F5344CB8AC3E}">
        <p14:creationId xmlns:p14="http://schemas.microsoft.com/office/powerpoint/2010/main" val="38064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12B3-1427-7A4F-A46E-064AF74F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000000000" pitchFamily="34" charset="77"/>
              </a:rPr>
              <a:t>Differentiable Working Memory (DWM)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6051C8-0DB6-6249-A60F-8912C879D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NTM [Graves et al. 14] with a single read/write head</a:t>
            </a:r>
          </a:p>
          <a:p>
            <a:pPr lvl="1"/>
            <a:r>
              <a:rPr lang="en-US" dirty="0"/>
              <a:t>uses location-based addressing only</a:t>
            </a:r>
          </a:p>
          <a:p>
            <a:endParaRPr lang="en-US" dirty="0"/>
          </a:p>
          <a:p>
            <a:r>
              <a:rPr lang="en-US" dirty="0"/>
              <a:t>Key addition: </a:t>
            </a:r>
            <a:r>
              <a:rPr lang="en-US" b="1" i="1" dirty="0">
                <a:solidFill>
                  <a:srgbClr val="C20000"/>
                </a:solidFill>
              </a:rPr>
              <a:t>Bookmarks</a:t>
            </a:r>
            <a:endParaRPr lang="en-US" i="1" dirty="0"/>
          </a:p>
          <a:p>
            <a:pPr lvl="1"/>
            <a:r>
              <a:rPr lang="en-US" dirty="0"/>
              <a:t>stores system’s read/write head at previous time steps </a:t>
            </a:r>
          </a:p>
          <a:p>
            <a:pPr lvl="1"/>
            <a:r>
              <a:rPr lang="en-US" dirty="0"/>
              <a:t>cf. focus of attention in embedded-processes framework [Cowan 88]</a:t>
            </a:r>
          </a:p>
          <a:p>
            <a:pPr lvl="2"/>
            <a:r>
              <a:rPr lang="en-US" dirty="0"/>
              <a:t>pointers to representations stored in memory</a:t>
            </a:r>
          </a:p>
          <a:p>
            <a:pPr lvl="1"/>
            <a:r>
              <a:rPr lang="en-US" dirty="0"/>
              <a:t>in contrast, bookmarks are </a:t>
            </a:r>
            <a:r>
              <a:rPr lang="en-US" b="1" i="1" dirty="0">
                <a:solidFill>
                  <a:srgbClr val="C00000"/>
                </a:solidFill>
              </a:rPr>
              <a:t>differentiable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B34561-32F8-E047-BB90-AD474150BDB3}"/>
              </a:ext>
            </a:extLst>
          </p:cNvPr>
          <p:cNvSpPr/>
          <p:nvPr/>
        </p:nvSpPr>
        <p:spPr>
          <a:xfrm>
            <a:off x="11024212" y="552109"/>
            <a:ext cx="980501" cy="375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12B3-1427-7A4F-A46E-064AF74F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000000000" pitchFamily="34" charset="77"/>
              </a:rPr>
              <a:t>DWM Architecture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80302-E965-574D-A335-CD7DBF51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46" y="927490"/>
            <a:ext cx="10970708" cy="5567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B34561-32F8-E047-BB90-AD474150BDB3}"/>
              </a:ext>
            </a:extLst>
          </p:cNvPr>
          <p:cNvSpPr/>
          <p:nvPr/>
        </p:nvSpPr>
        <p:spPr>
          <a:xfrm>
            <a:off x="11024212" y="552109"/>
            <a:ext cx="980501" cy="375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6E659-9045-954F-AC55-EFF8BD7A3781}"/>
              </a:ext>
            </a:extLst>
          </p:cNvPr>
          <p:cNvSpPr txBox="1"/>
          <p:nvPr/>
        </p:nvSpPr>
        <p:spPr>
          <a:xfrm>
            <a:off x="758190" y="4965887"/>
            <a:ext cx="115062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Read/Write</a:t>
            </a:r>
          </a:p>
        </p:txBody>
      </p:sp>
    </p:spTree>
    <p:extLst>
      <p:ext uri="{BB962C8B-B14F-4D97-AF65-F5344CB8AC3E}">
        <p14:creationId xmlns:p14="http://schemas.microsoft.com/office/powerpoint/2010/main" val="354356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12B3-1427-7A4F-A46E-064AF74F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77"/>
              </a:rPr>
              <a:t>Operations in DWM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D7F6D-7149-D945-894D-86FF8959083D}"/>
              </a:ext>
            </a:extLst>
          </p:cNvPr>
          <p:cNvSpPr/>
          <p:nvPr/>
        </p:nvSpPr>
        <p:spPr>
          <a:xfrm>
            <a:off x="380999" y="820482"/>
            <a:ext cx="11637755" cy="5674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45720" rtlCol="0" anchor="ctr" anchorCtr="0"/>
          <a:lstStyle/>
          <a:p>
            <a:pPr marL="687388" indent="-687388">
              <a:buFont typeface="+mj-lt"/>
              <a:buAutoNum type="arabicPeriod"/>
            </a:pPr>
            <a:r>
              <a:rPr lang="en-US" sz="4000" dirty="0">
                <a:latin typeface="IBM Plex Sans" panose="020B0503050203000203" pitchFamily="34" charset="77"/>
              </a:rPr>
              <a:t>Record the read/write head in a bookmark</a:t>
            </a:r>
          </a:p>
          <a:p>
            <a:pPr marL="687388" indent="-687388">
              <a:buFont typeface="+mj-lt"/>
              <a:buAutoNum type="arabicPeriod"/>
            </a:pPr>
            <a:endParaRPr lang="en-US" sz="40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endParaRPr lang="en-US" sz="36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endParaRPr lang="en-US" sz="40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r>
              <a:rPr lang="en-US" sz="3600" dirty="0">
                <a:latin typeface="IBM Plex Sans" panose="020B0503050203000203" pitchFamily="34" charset="77"/>
              </a:rPr>
              <a:t>﻿Move the read/write head to any bookmark</a:t>
            </a:r>
            <a:br>
              <a:rPr lang="en-US" sz="3600" dirty="0">
                <a:latin typeface="IBM Plex Sans" panose="020B0503050203000203" pitchFamily="34" charset="77"/>
              </a:rPr>
            </a:br>
            <a:endParaRPr lang="en-US" sz="32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endParaRPr lang="en-US" sz="36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endParaRPr lang="en-US" sz="3600" dirty="0">
              <a:latin typeface="IBM Plex Sans" panose="020B0503050203000203" pitchFamily="34" charset="77"/>
            </a:endParaRPr>
          </a:p>
          <a:p>
            <a:pPr marL="687388" indent="-687388">
              <a:buFont typeface="+mj-lt"/>
              <a:buAutoNum type="arabicPeriod"/>
            </a:pPr>
            <a:r>
              <a:rPr lang="en-US" sz="3600" dirty="0">
                <a:latin typeface="IBM Plex Sans" panose="020B0503050203000203" pitchFamily="34" charset="77"/>
              </a:rPr>
              <a:t>Shift read/write head sequentially 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91ECFA-8BCF-8343-B9C1-51DEB2223302}"/>
                  </a:ext>
                </a:extLst>
              </p:cNvPr>
              <p:cNvSpPr txBox="1"/>
              <p:nvPr/>
            </p:nvSpPr>
            <p:spPr>
              <a:xfrm>
                <a:off x="1835045" y="2255388"/>
                <a:ext cx="9265347" cy="613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+(1−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200" dirty="0">
                    <a:latin typeface="IBM Plex Sans" panose="020B0503050203000203" pitchFamily="34" charset="77"/>
                  </a:rPr>
                  <a:t>                      (gating)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91ECFA-8BCF-8343-B9C1-51DEB2223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5" y="2255388"/>
                <a:ext cx="9265347" cy="613117"/>
              </a:xfrm>
              <a:prstGeom prst="rect">
                <a:avLst/>
              </a:prstGeom>
              <a:blipFill>
                <a:blip r:embed="rId2"/>
                <a:stretch>
                  <a:fillRect l="-411" t="-6122" r="-959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60C76-F706-1142-9D8D-769A138CEB37}"/>
                  </a:ext>
                </a:extLst>
              </p:cNvPr>
              <p:cNvSpPr txBox="1"/>
              <p:nvPr/>
            </p:nvSpPr>
            <p:spPr>
              <a:xfrm>
                <a:off x="1835046" y="4479326"/>
                <a:ext cx="9265346" cy="62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3200" dirty="0">
                    <a:latin typeface="IBM Plex Sans" panose="020B0503050203000203" pitchFamily="34" charset="77"/>
                  </a:rPr>
                  <a:t>                       (gating)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60C76-F706-1142-9D8D-769A138CE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6" y="4479326"/>
                <a:ext cx="9265346" cy="621004"/>
              </a:xfrm>
              <a:prstGeom prst="rect">
                <a:avLst/>
              </a:prstGeom>
              <a:blipFill>
                <a:blip r:embed="rId3"/>
                <a:stretch>
                  <a:fillRect t="-118000" r="-1370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4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176A-5FB6-9048-8DB9-09234BFF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3155F-CE01-1648-B8C7-F29A13D5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1" y="1168401"/>
            <a:ext cx="5763259" cy="3363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D3100-EA76-BE45-9B2B-97CDD020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1" y="1168401"/>
            <a:ext cx="5763260" cy="3363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0F1E52-CDD6-BA4E-8802-6306A020C780}"/>
              </a:ext>
            </a:extLst>
          </p:cNvPr>
          <p:cNvSpPr/>
          <p:nvPr/>
        </p:nvSpPr>
        <p:spPr>
          <a:xfrm>
            <a:off x="381000" y="4694949"/>
            <a:ext cx="11430000" cy="1798448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33357" indent="-233357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77"/>
              </a:rPr>
              <a:t>DWM achieves small training error in half the time needed for DNC or LSTM (sequence length 10-20)</a:t>
            </a:r>
          </a:p>
          <a:p>
            <a:pPr marL="233357" indent="-233357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77"/>
              </a:rPr>
              <a:t>#params of DWM ~ 1100 vs. DNC ~4500 and LSTM ~ 5M</a:t>
            </a:r>
          </a:p>
        </p:txBody>
      </p:sp>
    </p:spTree>
    <p:extLst>
      <p:ext uri="{BB962C8B-B14F-4D97-AF65-F5344CB8AC3E}">
        <p14:creationId xmlns:p14="http://schemas.microsoft.com/office/powerpoint/2010/main" val="424050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259-AD9E-D449-B540-63A84D4A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B870CD-3367-0A41-8FD1-648669173494}"/>
              </a:ext>
            </a:extLst>
          </p:cNvPr>
          <p:cNvSpPr/>
          <p:nvPr/>
        </p:nvSpPr>
        <p:spPr>
          <a:xfrm>
            <a:off x="381000" y="5278056"/>
            <a:ext cx="10795000" cy="10847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C20000"/>
                </a:solidFill>
                <a:latin typeface="IBM Plex Sans" panose="020B0503050203000203" pitchFamily="34" charset="77"/>
              </a:rPr>
              <a:t>DWM  generalizes across task sizes significantly better than DNC or LSTM (i.e., learns attention control)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FD09B-66BC-FE43-AD8F-7273F9ED9890}"/>
              </a:ext>
            </a:extLst>
          </p:cNvPr>
          <p:cNvGrpSpPr/>
          <p:nvPr/>
        </p:nvGrpSpPr>
        <p:grpSpPr>
          <a:xfrm>
            <a:off x="1678329" y="1054755"/>
            <a:ext cx="7838162" cy="4134496"/>
            <a:chOff x="601884" y="1054755"/>
            <a:chExt cx="7838162" cy="41344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06D3B5-AC19-7C45-B976-A470B6800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50" r="79770"/>
            <a:stretch/>
          </p:blipFill>
          <p:spPr>
            <a:xfrm>
              <a:off x="601884" y="1122744"/>
              <a:ext cx="2164465" cy="40665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02AD34-6F9C-F246-B158-F6225039B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27" t="689" b="-1"/>
            <a:stretch/>
          </p:blipFill>
          <p:spPr>
            <a:xfrm>
              <a:off x="2801073" y="1054755"/>
              <a:ext cx="5638973" cy="4134495"/>
            </a:xfrm>
            <a:prstGeom prst="rect">
              <a:avLst/>
            </a:prstGeom>
          </p:spPr>
        </p:pic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F689D7-AE9F-E440-AE8E-18E462096F06}"/>
              </a:ext>
            </a:extLst>
          </p:cNvPr>
          <p:cNvSpPr/>
          <p:nvPr/>
        </p:nvSpPr>
        <p:spPr>
          <a:xfrm>
            <a:off x="5551943" y="1918582"/>
            <a:ext cx="1115075" cy="3093256"/>
          </a:xfrm>
          <a:prstGeom prst="roundRect">
            <a:avLst/>
          </a:prstGeom>
          <a:solidFill>
            <a:schemeClr val="accent3">
              <a:lumMod val="75000"/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87FF4C-2391-1844-9641-FA5F8969193B}"/>
              </a:ext>
            </a:extLst>
          </p:cNvPr>
          <p:cNvSpPr/>
          <p:nvPr/>
        </p:nvSpPr>
        <p:spPr>
          <a:xfrm>
            <a:off x="8436140" y="1918582"/>
            <a:ext cx="1115075" cy="3093256"/>
          </a:xfrm>
          <a:prstGeom prst="roundRect">
            <a:avLst/>
          </a:prstGeom>
          <a:solidFill>
            <a:schemeClr val="accent3">
              <a:lumMod val="75000"/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5635-1D81-F24D-8699-2BE7E84E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behavior of DWM </a:t>
            </a:r>
            <a:r>
              <a:rPr lang="en-US" sz="4000" dirty="0"/>
              <a:t>[2 bookmarks]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26F6-E56F-7946-B3AD-6688EC6A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980389"/>
            <a:ext cx="11429999" cy="7366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Scratch Pad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A87048D-93F5-B744-A1A9-CFF2444A6E0B}"/>
                  </a:ext>
                </a:extLst>
              </p:cNvPr>
              <p:cNvSpPr/>
              <p:nvPr/>
            </p:nvSpPr>
            <p:spPr>
              <a:xfrm>
                <a:off x="380999" y="1774752"/>
                <a:ext cx="11506200" cy="128340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3600" dirty="0">
                    <a:latin typeface="IBM Plex Sans" panose="020B0503050203000203" pitchFamily="34" charset="77"/>
                  </a:rPr>
                  <a:t>Input: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 —</m:t>
                    </m:r>
                  </m:oMath>
                </a14:m>
                <a:endParaRPr lang="en-US" sz="3600" dirty="0">
                  <a:latin typeface="IBM Plex Sans" panose="020B0503050203000203" pitchFamily="34" charset="77"/>
                </a:endParaRPr>
              </a:p>
              <a:p>
                <a:r>
                  <a:rPr lang="en-US" sz="3600" dirty="0">
                    <a:latin typeface="IBM Plex Sans" panose="020B0503050203000203" pitchFamily="34" charset="77"/>
                  </a:rPr>
                  <a:t>Output: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——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……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—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600" dirty="0">
                    <a:latin typeface="IBM Plex Sans" panose="020B0503050203000203" pitchFamily="34" charset="7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600" dirty="0">
                  <a:latin typeface="IBM Plex Sans" panose="020B0503050203000203" pitchFamily="34" charset="77"/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A87048D-93F5-B744-A1A9-CFF2444A6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774752"/>
                <a:ext cx="11506200" cy="1283409"/>
              </a:xfrm>
              <a:prstGeom prst="roundRect">
                <a:avLst/>
              </a:prstGeom>
              <a:blipFill>
                <a:blip r:embed="rId2"/>
                <a:stretch>
                  <a:fillRect l="-991" t="-2913" b="-1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4D70174-DC4F-CA49-96EB-2656C3AB32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1" y="3366621"/>
                <a:ext cx="11429999" cy="279244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3600" b="0" i="0" kern="1200">
                    <a:solidFill>
                      <a:schemeClr val="tx1"/>
                    </a:solidFill>
                    <a:effectLst/>
                    <a:latin typeface="IBM Plex Sans Regular" panose="020B0503050203000203" pitchFamily="34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3200" b="0" i="0" kern="1200" cap="none" baseline="0">
                    <a:solidFill>
                      <a:schemeClr val="tx1"/>
                    </a:solidFill>
                    <a:effectLst/>
                    <a:latin typeface="IBM Plex Sans Regular" panose="020B0503050203000203" pitchFamily="34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effectLst/>
                    <a:latin typeface="IBM Plex Sans Regular" panose="020B0503050203000203" pitchFamily="34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IBM Plex Sans Regular" panose="020B0503050203000203" pitchFamily="34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effectLst/>
                    <a:latin typeface="IBM Plex Sans Regular" panose="020B0503050203000203" pitchFamily="34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’s are </a:t>
                </a:r>
                <a:r>
                  <a:rPr lang="en-US" dirty="0"/>
                  <a:t>subsequences</a:t>
                </a:r>
              </a:p>
              <a:p>
                <a:r>
                  <a:rPr lang="en-US" dirty="0"/>
                  <a:t>Two possible strategies:</a:t>
                </a:r>
              </a:p>
              <a:p>
                <a:pPr lvl="1"/>
                <a:r>
                  <a:rPr lang="en-US" u="sng" dirty="0"/>
                  <a:t>Overwrite</a:t>
                </a:r>
                <a:r>
                  <a:rPr lang="en-US" dirty="0"/>
                  <a:t> previous subsequence in memory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u="sng" dirty="0"/>
                  <a:t>Write all</a:t>
                </a:r>
                <a:r>
                  <a:rPr lang="en-US" dirty="0"/>
                  <a:t> the subsequences to memory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4D70174-DC4F-CA49-96EB-2656C3AB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3366621"/>
                <a:ext cx="11429999" cy="2792441"/>
              </a:xfrm>
              <a:prstGeom prst="rect">
                <a:avLst/>
              </a:prstGeom>
              <a:blipFill>
                <a:blip r:embed="rId3"/>
                <a:stretch>
                  <a:fillRect l="-1443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38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4FB5-A728-194E-899C-C1E7AC7E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D6C00D-6CB5-E448-8EFB-24B6AC0A6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8" t="-1134" r="-1856" b="70019"/>
          <a:stretch/>
        </p:blipFill>
        <p:spPr>
          <a:xfrm>
            <a:off x="1619480" y="1410159"/>
            <a:ext cx="8626207" cy="1685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31348E-6020-784E-9647-D2AEB4562E95}"/>
                  </a:ext>
                </a:extLst>
              </p:cNvPr>
              <p:cNvSpPr/>
              <p:nvPr/>
            </p:nvSpPr>
            <p:spPr>
              <a:xfrm>
                <a:off x="5677110" y="1709348"/>
                <a:ext cx="134112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31348E-6020-784E-9647-D2AEB456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110" y="1709348"/>
                <a:ext cx="134112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2E27D0F-7D07-3145-B37A-46356B6E49C7}"/>
              </a:ext>
            </a:extLst>
          </p:cNvPr>
          <p:cNvSpPr txBox="1"/>
          <p:nvPr/>
        </p:nvSpPr>
        <p:spPr>
          <a:xfrm>
            <a:off x="1619479" y="3762260"/>
            <a:ext cx="8901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IBM Plex Sans" panose="020B0503050203000203" pitchFamily="34" charset="77"/>
              </a:rPr>
              <a:t>Elman  [Elman 90]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IBM Plex Sans" panose="020B0503050203000203" pitchFamily="34" charset="77"/>
              </a:rPr>
              <a:t>LSTM    [</a:t>
            </a:r>
            <a:r>
              <a:rPr lang="en-US" sz="2800" dirty="0" err="1">
                <a:latin typeface="IBM Plex Sans" panose="020B0503050203000203" pitchFamily="34" charset="77"/>
              </a:rPr>
              <a:t>Hochreiter</a:t>
            </a:r>
            <a:r>
              <a:rPr lang="en-US" sz="2800" dirty="0">
                <a:latin typeface="IBM Plex Sans" panose="020B0503050203000203" pitchFamily="34" charset="77"/>
              </a:rPr>
              <a:t> &amp; </a:t>
            </a:r>
            <a:r>
              <a:rPr lang="en-US" sz="2800" dirty="0" err="1">
                <a:latin typeface="IBM Plex Sans" panose="020B0503050203000203" pitchFamily="34" charset="77"/>
              </a:rPr>
              <a:t>Schmidhuber</a:t>
            </a:r>
            <a:r>
              <a:rPr lang="en-US" sz="2800" dirty="0">
                <a:latin typeface="IBM Plex Sans" panose="020B0503050203000203" pitchFamily="34" charset="77"/>
              </a:rPr>
              <a:t> 97]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IBM Plex Sans" panose="020B0503050203000203" pitchFamily="34" charset="77"/>
              </a:rPr>
              <a:t>GRU      [Cho et al. 14]</a:t>
            </a:r>
          </a:p>
        </p:txBody>
      </p:sp>
    </p:spTree>
    <p:extLst>
      <p:ext uri="{BB962C8B-B14F-4D97-AF65-F5344CB8AC3E}">
        <p14:creationId xmlns:p14="http://schemas.microsoft.com/office/powerpoint/2010/main" val="211820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78B8E1-BAB0-B34C-9A18-CD64D7764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3550" r="55860" b="1121"/>
          <a:stretch/>
        </p:blipFill>
        <p:spPr>
          <a:xfrm>
            <a:off x="4813400" y="191902"/>
            <a:ext cx="6075272" cy="66660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74C23B-626C-994A-A8C8-0E77AB63AE93}"/>
              </a:ext>
            </a:extLst>
          </p:cNvPr>
          <p:cNvGrpSpPr/>
          <p:nvPr/>
        </p:nvGrpSpPr>
        <p:grpSpPr>
          <a:xfrm>
            <a:off x="7313844" y="2044040"/>
            <a:ext cx="708592" cy="4274697"/>
            <a:chOff x="2196630" y="2121856"/>
            <a:chExt cx="708592" cy="4274697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A8F278B-482E-A041-997C-88CEA36AAF14}"/>
                </a:ext>
              </a:extLst>
            </p:cNvPr>
            <p:cNvSpPr/>
            <p:nvPr/>
          </p:nvSpPr>
          <p:spPr>
            <a:xfrm>
              <a:off x="2283349" y="2706630"/>
              <a:ext cx="456764" cy="3689923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 w="38100">
              <a:solidFill>
                <a:srgbClr val="FAEC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89F88D0-C0D7-F049-9398-9E5281F170AD}"/>
                    </a:ext>
                  </a:extLst>
                </p:cNvPr>
                <p:cNvSpPr txBox="1"/>
                <p:nvPr/>
              </p:nvSpPr>
              <p:spPr>
                <a:xfrm>
                  <a:off x="2196630" y="2121856"/>
                  <a:ext cx="70859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89F88D0-C0D7-F049-9398-9E5281F17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630" y="2121856"/>
                  <a:ext cx="708592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239980C4-8334-EA46-AA72-309B87A8AD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7457" y="1136642"/>
            <a:ext cx="3332952" cy="12875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dirty="0">
                <a:latin typeface="IBM Plex Sans" panose="020B0503050203000203" pitchFamily="34" charset="77"/>
              </a:rPr>
              <a:t>Scratch Pad</a:t>
            </a:r>
            <a:br>
              <a:rPr lang="en-US" sz="3600" dirty="0">
                <a:latin typeface="IBM Plex Sans" panose="020B0503050203000203" pitchFamily="34" charset="77"/>
              </a:rPr>
            </a:br>
            <a:r>
              <a:rPr lang="en-US" sz="3600" dirty="0">
                <a:latin typeface="IBM Plex Sans" panose="020B0503050203000203" pitchFamily="34" charset="77"/>
              </a:rPr>
              <a:t>Task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A1E22D-D3AE-7442-913C-F77E15AED425}"/>
              </a:ext>
            </a:extLst>
          </p:cNvPr>
          <p:cNvGrpSpPr/>
          <p:nvPr/>
        </p:nvGrpSpPr>
        <p:grpSpPr>
          <a:xfrm>
            <a:off x="7816868" y="2062117"/>
            <a:ext cx="718082" cy="4256620"/>
            <a:chOff x="2196630" y="1922565"/>
            <a:chExt cx="718082" cy="42566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6247D46-7232-8645-9271-F78B44F22749}"/>
                </a:ext>
              </a:extLst>
            </p:cNvPr>
            <p:cNvSpPr/>
            <p:nvPr/>
          </p:nvSpPr>
          <p:spPr>
            <a:xfrm>
              <a:off x="2292839" y="2489262"/>
              <a:ext cx="447274" cy="3689923"/>
            </a:xfrm>
            <a:prstGeom prst="roundRect">
              <a:avLst/>
            </a:prstGeom>
            <a:solidFill>
              <a:srgbClr val="FFC000">
                <a:alpha val="26000"/>
              </a:srgbClr>
            </a:solidFill>
            <a:ln w="38100">
              <a:solidFill>
                <a:srgbClr val="FAEC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666BDE0-CCC5-B449-849E-26FE6DB2D47E}"/>
                    </a:ext>
                  </a:extLst>
                </p:cNvPr>
                <p:cNvSpPr txBox="1"/>
                <p:nvPr/>
              </p:nvSpPr>
              <p:spPr>
                <a:xfrm>
                  <a:off x="2196630" y="1922565"/>
                  <a:ext cx="71808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666BDE0-CCC5-B449-849E-26FE6DB2D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630" y="1922565"/>
                  <a:ext cx="718082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itle 21">
            <a:extLst>
              <a:ext uri="{FF2B5EF4-FFF2-40B4-BE49-F238E27FC236}">
                <a16:creationId xmlns:a16="http://schemas.microsoft.com/office/drawing/2014/main" id="{413FF9C0-B907-A244-A47E-6D76BEAB2242}"/>
              </a:ext>
            </a:extLst>
          </p:cNvPr>
          <p:cNvSpPr txBox="1">
            <a:spLocks/>
          </p:cNvSpPr>
          <p:nvPr/>
        </p:nvSpPr>
        <p:spPr>
          <a:xfrm>
            <a:off x="506769" y="3747977"/>
            <a:ext cx="3332952" cy="12875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IBM Plex Sans" panose="020B0503050203000203" pitchFamily="34" charset="77"/>
              </a:rPr>
              <a:t>Overwrite Strategy</a:t>
            </a:r>
          </a:p>
        </p:txBody>
      </p:sp>
    </p:spTree>
    <p:extLst>
      <p:ext uri="{BB962C8B-B14F-4D97-AF65-F5344CB8AC3E}">
        <p14:creationId xmlns:p14="http://schemas.microsoft.com/office/powerpoint/2010/main" val="42806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7B66-0D4F-A84E-A68B-DF25C68A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DWM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FEC8C-0E3C-6848-865C-6BC47AA31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1219202"/>
            <a:ext cx="11429999" cy="4704079"/>
          </a:xfrm>
        </p:spPr>
        <p:txBody>
          <a:bodyPr>
            <a:normAutofit/>
          </a:bodyPr>
          <a:lstStyle/>
          <a:p>
            <a:pPr marL="690545" indent="-690545">
              <a:buFont typeface="+mj-lt"/>
              <a:buAutoNum type="arabicPeriod"/>
            </a:pPr>
            <a:r>
              <a:rPr lang="en-US" dirty="0"/>
              <a:t>Encoding relevant inputs using neural encoding instead of pure symbols</a:t>
            </a:r>
          </a:p>
          <a:p>
            <a:pPr marL="690545" indent="-690545">
              <a:buFont typeface="+mj-lt"/>
              <a:buAutoNum type="arabicPeriod"/>
            </a:pPr>
            <a:r>
              <a:rPr lang="en-US" dirty="0"/>
              <a:t>Using the encoding to solve the task via sequential access to memory</a:t>
            </a:r>
          </a:p>
          <a:p>
            <a:pPr marL="690545" indent="-690545">
              <a:buFont typeface="+mj-lt"/>
              <a:buAutoNum type="arabicPeriod"/>
            </a:pPr>
            <a:r>
              <a:rPr lang="en-US" dirty="0"/>
              <a:t>Using bookmarks to control attention in memory in the face of interference or distraction</a:t>
            </a:r>
          </a:p>
          <a:p>
            <a:pPr marL="690545" indent="-690545">
              <a:buFont typeface="+mj-lt"/>
              <a:buAutoNum type="arabicPeriod"/>
            </a:pPr>
            <a:endParaRPr lang="en-US" dirty="0"/>
          </a:p>
          <a:p>
            <a:pPr marL="690545" indent="-690545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A5C4BC-A4C2-AB4A-AB9C-70E1C8D58D81}"/>
              </a:ext>
            </a:extLst>
          </p:cNvPr>
          <p:cNvSpPr txBox="1"/>
          <p:nvPr/>
        </p:nvSpPr>
        <p:spPr>
          <a:xfrm>
            <a:off x="1160980" y="1523999"/>
            <a:ext cx="9800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BM Plex Sans" panose="020B0503050203000203" pitchFamily="34" charset="0"/>
              </a:rPr>
              <a:t>Video reasoning using selective attention memory</a:t>
            </a:r>
          </a:p>
          <a:p>
            <a:endParaRPr lang="en-US" sz="4000" dirty="0">
              <a:latin typeface="IBM Plex Sans" panose="020B0503050203000203" pitchFamily="34" charset="0"/>
            </a:endParaRPr>
          </a:p>
          <a:p>
            <a:r>
              <a:rPr lang="en-US" sz="2400" dirty="0">
                <a:latin typeface="IBM Plex Sans" panose="020B0503050203000203" pitchFamily="34" charset="0"/>
              </a:rPr>
              <a:t>Based on:</a:t>
            </a:r>
          </a:p>
          <a:p>
            <a:pPr lvl="1"/>
            <a:r>
              <a:rPr lang="en-US" sz="2400" dirty="0">
                <a:latin typeface="IBM Plex Sans" panose="020B0503050203000203" pitchFamily="34" charset="0"/>
              </a:rPr>
              <a:t>﻿Visually Grounded Reasoning with Temporal Concepts in Selective Attention Memory. Under Review.</a:t>
            </a:r>
            <a:endParaRPr lang="en-US" sz="2400" i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04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934A-BE47-3F4C-BDE9-C176A662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63CC-0821-FA46-A098-F02EDE4A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4280360"/>
            <a:ext cx="7338647" cy="23431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Q: How many</a:t>
            </a:r>
            <a:r>
              <a:rPr lang="en-US" dirty="0"/>
              <a:t> objects are </a:t>
            </a:r>
            <a:r>
              <a:rPr lang="en-US" b="1" dirty="0"/>
              <a:t>either small cylinders</a:t>
            </a:r>
            <a:r>
              <a:rPr lang="en-US" dirty="0"/>
              <a:t> or </a:t>
            </a:r>
            <a:r>
              <a:rPr lang="en-US" b="1" dirty="0"/>
              <a:t>blue</a:t>
            </a:r>
            <a:r>
              <a:rPr lang="en-US" dirty="0"/>
              <a:t> things?</a:t>
            </a:r>
          </a:p>
          <a:p>
            <a:pPr marL="0" indent="0">
              <a:buNone/>
            </a:pPr>
            <a:r>
              <a:rPr lang="en-US" b="1" dirty="0"/>
              <a:t>A</a:t>
            </a:r>
            <a:r>
              <a:rPr lang="en-US" dirty="0"/>
              <a:t>: 3</a:t>
            </a:r>
          </a:p>
        </p:txBody>
      </p:sp>
      <p:pic>
        <p:nvPicPr>
          <p:cNvPr id="5" name="Picture 4" descr="A picture containing indoor, wall, box, table&#10;&#10;Description automatically generated">
            <a:extLst>
              <a:ext uri="{FF2B5EF4-FFF2-40B4-BE49-F238E27FC236}">
                <a16:creationId xmlns:a16="http://schemas.microsoft.com/office/drawing/2014/main" id="{C23174FB-8BFF-C047-B946-5ACEF756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1137857"/>
            <a:ext cx="5017477" cy="3072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6D010-FA26-FA44-A7F0-F7FC57EC8CEA}"/>
              </a:ext>
            </a:extLst>
          </p:cNvPr>
          <p:cNvSpPr txBox="1"/>
          <p:nvPr/>
        </p:nvSpPr>
        <p:spPr>
          <a:xfrm>
            <a:off x="5908682" y="1050374"/>
            <a:ext cx="6001964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latin typeface="IBM Plex Sans" panose="020B0503050203000203" pitchFamily="34" charset="0"/>
              </a:rPr>
              <a:t>CLEVR  </a:t>
            </a:r>
            <a:r>
              <a:rPr lang="en-US" sz="2800" dirty="0">
                <a:latin typeface="IBM Plex Sans" panose="020B0503050203000203" pitchFamily="34" charset="0"/>
              </a:rPr>
              <a:t>[Johnson et al.’15]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0"/>
              </a:rPr>
              <a:t>Object-attribute associations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0"/>
              </a:rPr>
              <a:t>Object-object comparisons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0"/>
              </a:rPr>
              <a:t>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IBM Plex Sans" panose="020B0503050203000203" pitchFamily="34" charset="0"/>
              </a:rPr>
              <a:t>Counting</a:t>
            </a:r>
          </a:p>
        </p:txBody>
      </p:sp>
    </p:spTree>
    <p:extLst>
      <p:ext uri="{BB962C8B-B14F-4D97-AF65-F5344CB8AC3E}">
        <p14:creationId xmlns:p14="http://schemas.microsoft.com/office/powerpoint/2010/main" val="260810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934A-BE47-3F4C-BDE9-C176A662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63CC-0821-FA46-A098-F02EDE4A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011579"/>
            <a:ext cx="9929447" cy="12360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 Does </a:t>
            </a:r>
            <a:r>
              <a:rPr lang="en-US" b="1" dirty="0"/>
              <a:t>color of u </a:t>
            </a:r>
            <a:r>
              <a:rPr lang="en-US" b="1" i="1" dirty="0"/>
              <a:t>now</a:t>
            </a:r>
            <a:r>
              <a:rPr lang="en-US" b="1" dirty="0"/>
              <a:t> </a:t>
            </a:r>
            <a:r>
              <a:rPr lang="en-US" dirty="0"/>
              <a:t>equal</a:t>
            </a:r>
            <a:r>
              <a:rPr lang="en-US" b="1" dirty="0"/>
              <a:t> color of </a:t>
            </a:r>
            <a:r>
              <a:rPr lang="en-US" b="1" i="1" dirty="0"/>
              <a:t>latest</a:t>
            </a:r>
            <a:r>
              <a:rPr lang="en-US" b="1" dirty="0"/>
              <a:t> circle</a:t>
            </a:r>
            <a:r>
              <a:rPr lang="en-US" dirty="0"/>
              <a:t>?</a:t>
            </a:r>
            <a:br>
              <a:rPr lang="en-US" dirty="0"/>
            </a:br>
            <a:r>
              <a:rPr lang="en-US" b="1" dirty="0"/>
              <a:t>A:</a:t>
            </a:r>
            <a:r>
              <a:rPr lang="en-US" dirty="0"/>
              <a:t> True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6D010-FA26-FA44-A7F0-F7FC57EC8CEA}"/>
              </a:ext>
            </a:extLst>
          </p:cNvPr>
          <p:cNvSpPr txBox="1"/>
          <p:nvPr/>
        </p:nvSpPr>
        <p:spPr>
          <a:xfrm>
            <a:off x="4181769" y="5148743"/>
            <a:ext cx="463620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>
                <a:latin typeface="IBM Plex Sans" panose="020B0503050203000203" pitchFamily="34" charset="0"/>
              </a:rPr>
              <a:t>COG  [Yang et al.’18]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IBM Plex Sans" panose="020B0503050203000203" pitchFamily="34" charset="0"/>
              </a:rPr>
              <a:t>Temporal concepts</a:t>
            </a:r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2947964-7FFB-A545-859D-71B0502E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22088"/>
            <a:ext cx="2502876" cy="2447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B34DF-756D-A34B-80F2-A409D9A3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3" y="922088"/>
            <a:ext cx="2453975" cy="2447101"/>
          </a:xfrm>
          <a:prstGeom prst="rect">
            <a:avLst/>
          </a:prstGeom>
        </p:spPr>
      </p:pic>
      <p:pic>
        <p:nvPicPr>
          <p:cNvPr id="19" name="Picture 1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13CACBC-46A2-7F49-8D4E-534826B1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965" y="922088"/>
            <a:ext cx="2460965" cy="2447101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138C3F-9B62-774B-B1ED-1DF00AE6F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07" y="922088"/>
            <a:ext cx="2467898" cy="244710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F27D9-56FC-C947-8B1F-AB1F059344E0}"/>
              </a:ext>
            </a:extLst>
          </p:cNvPr>
          <p:cNvCxnSpPr/>
          <p:nvPr/>
        </p:nvCxnSpPr>
        <p:spPr>
          <a:xfrm flipH="1">
            <a:off x="9493062" y="405459"/>
            <a:ext cx="1163215" cy="673064"/>
          </a:xfrm>
          <a:prstGeom prst="straightConnector1">
            <a:avLst/>
          </a:prstGeom>
          <a:ln w="1016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3A684D-CC72-8C4E-A77D-9E85D036BEDC}"/>
              </a:ext>
            </a:extLst>
          </p:cNvPr>
          <p:cNvCxnSpPr>
            <a:cxnSpLocks/>
          </p:cNvCxnSpPr>
          <p:nvPr/>
        </p:nvCxnSpPr>
        <p:spPr>
          <a:xfrm flipH="1">
            <a:off x="4018386" y="555651"/>
            <a:ext cx="1163215" cy="673064"/>
          </a:xfrm>
          <a:prstGeom prst="straightConnector1">
            <a:avLst/>
          </a:prstGeom>
          <a:ln w="1016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F44231-6054-9642-865F-8BBB71983476}"/>
              </a:ext>
            </a:extLst>
          </p:cNvPr>
          <p:cNvSpPr txBox="1"/>
          <p:nvPr/>
        </p:nvSpPr>
        <p:spPr>
          <a:xfrm>
            <a:off x="855785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9BDD33-469D-DC41-A83B-79516B8DE8C1}"/>
              </a:ext>
            </a:extLst>
          </p:cNvPr>
          <p:cNvSpPr txBox="1"/>
          <p:nvPr/>
        </p:nvSpPr>
        <p:spPr>
          <a:xfrm>
            <a:off x="3835546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43EF50-959E-3444-96C2-5B2DBE27983F}"/>
              </a:ext>
            </a:extLst>
          </p:cNvPr>
          <p:cNvSpPr txBox="1"/>
          <p:nvPr/>
        </p:nvSpPr>
        <p:spPr>
          <a:xfrm>
            <a:off x="6717218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DADB1-6862-0342-AC4D-DD2A7BEE2F1B}"/>
              </a:ext>
            </a:extLst>
          </p:cNvPr>
          <p:cNvSpPr txBox="1"/>
          <p:nvPr/>
        </p:nvSpPr>
        <p:spPr>
          <a:xfrm>
            <a:off x="9493062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4</a:t>
            </a:r>
          </a:p>
        </p:txBody>
      </p:sp>
    </p:spTree>
    <p:extLst>
      <p:ext uri="{BB962C8B-B14F-4D97-AF65-F5344CB8AC3E}">
        <p14:creationId xmlns:p14="http://schemas.microsoft.com/office/powerpoint/2010/main" val="4132840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92D-FC34-084B-92D3-EF45B1D5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Attention Memory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1C42-3502-5C44-A7CD-6E2BE813C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End-to-end differentiable model with external memory</a:t>
            </a:r>
          </a:p>
          <a:p>
            <a:r>
              <a:rPr lang="en-US" dirty="0"/>
              <a:t>Uses both location-based and content-based addressing</a:t>
            </a:r>
          </a:p>
          <a:p>
            <a:r>
              <a:rPr lang="en-US" dirty="0"/>
              <a:t>Classifier to determine temporal context, e.g., “latest”</a:t>
            </a:r>
          </a:p>
          <a:p>
            <a:r>
              <a:rPr lang="en-US" dirty="0"/>
              <a:t>Module for neuro-symbolic reasoning: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Should the memory be updated with a new object?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If so, should the new object replace an existing one or be added to memory?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Should the relevant object for this reasoning step be extracted from current frame or from memory?</a:t>
            </a:r>
          </a:p>
        </p:txBody>
      </p:sp>
    </p:spTree>
    <p:extLst>
      <p:ext uri="{BB962C8B-B14F-4D97-AF65-F5344CB8AC3E}">
        <p14:creationId xmlns:p14="http://schemas.microsoft.com/office/powerpoint/2010/main" val="2557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934A-BE47-3F4C-BDE9-C176A662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63CC-0821-FA46-A098-F02EDE4A1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011579"/>
            <a:ext cx="9929447" cy="12360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 Does </a:t>
            </a:r>
            <a:r>
              <a:rPr lang="en-US" b="1" dirty="0"/>
              <a:t>color of u </a:t>
            </a:r>
            <a:r>
              <a:rPr lang="en-US" b="1" i="1" dirty="0"/>
              <a:t>now</a:t>
            </a:r>
            <a:r>
              <a:rPr lang="en-US" b="1" dirty="0"/>
              <a:t> </a:t>
            </a:r>
            <a:r>
              <a:rPr lang="en-US" dirty="0"/>
              <a:t>equal</a:t>
            </a:r>
            <a:r>
              <a:rPr lang="en-US" b="1" dirty="0"/>
              <a:t> color of </a:t>
            </a:r>
            <a:r>
              <a:rPr lang="en-US" b="1" i="1" dirty="0"/>
              <a:t>latest</a:t>
            </a:r>
            <a:r>
              <a:rPr lang="en-US" b="1" dirty="0"/>
              <a:t> circle</a:t>
            </a:r>
            <a:r>
              <a:rPr lang="en-US" dirty="0"/>
              <a:t>?</a:t>
            </a:r>
            <a:br>
              <a:rPr lang="en-US" dirty="0"/>
            </a:br>
            <a:r>
              <a:rPr lang="en-US" b="1" dirty="0"/>
              <a:t>A:</a:t>
            </a:r>
            <a:r>
              <a:rPr lang="en-US" dirty="0"/>
              <a:t> True</a:t>
            </a:r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2947964-7FFB-A545-859D-71B0502E1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922088"/>
            <a:ext cx="2502876" cy="2447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B34DF-756D-A34B-80F2-A409D9A3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63" y="922088"/>
            <a:ext cx="2453975" cy="2447101"/>
          </a:xfrm>
          <a:prstGeom prst="rect">
            <a:avLst/>
          </a:prstGeom>
        </p:spPr>
      </p:pic>
      <p:pic>
        <p:nvPicPr>
          <p:cNvPr id="19" name="Picture 1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13CACBC-46A2-7F49-8D4E-534826B1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965" y="922088"/>
            <a:ext cx="2460965" cy="2447101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F2138C3F-9B62-774B-B1ED-1DF00AE6F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07" y="922088"/>
            <a:ext cx="2467898" cy="244710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EF27D9-56FC-C947-8B1F-AB1F059344E0}"/>
              </a:ext>
            </a:extLst>
          </p:cNvPr>
          <p:cNvCxnSpPr/>
          <p:nvPr/>
        </p:nvCxnSpPr>
        <p:spPr>
          <a:xfrm flipH="1">
            <a:off x="9493062" y="405459"/>
            <a:ext cx="1163215" cy="673064"/>
          </a:xfrm>
          <a:prstGeom prst="straightConnector1">
            <a:avLst/>
          </a:prstGeom>
          <a:ln w="1016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3A684D-CC72-8C4E-A77D-9E85D036BEDC}"/>
              </a:ext>
            </a:extLst>
          </p:cNvPr>
          <p:cNvCxnSpPr>
            <a:cxnSpLocks/>
          </p:cNvCxnSpPr>
          <p:nvPr/>
        </p:nvCxnSpPr>
        <p:spPr>
          <a:xfrm flipH="1">
            <a:off x="4018386" y="555651"/>
            <a:ext cx="1163215" cy="673064"/>
          </a:xfrm>
          <a:prstGeom prst="straightConnector1">
            <a:avLst/>
          </a:prstGeom>
          <a:ln w="1016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F44231-6054-9642-865F-8BBB71983476}"/>
              </a:ext>
            </a:extLst>
          </p:cNvPr>
          <p:cNvSpPr txBox="1"/>
          <p:nvPr/>
        </p:nvSpPr>
        <p:spPr>
          <a:xfrm>
            <a:off x="855785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9BDD33-469D-DC41-A83B-79516B8DE8C1}"/>
              </a:ext>
            </a:extLst>
          </p:cNvPr>
          <p:cNvSpPr txBox="1"/>
          <p:nvPr/>
        </p:nvSpPr>
        <p:spPr>
          <a:xfrm>
            <a:off x="3835546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43EF50-959E-3444-96C2-5B2DBE27983F}"/>
              </a:ext>
            </a:extLst>
          </p:cNvPr>
          <p:cNvSpPr txBox="1"/>
          <p:nvPr/>
        </p:nvSpPr>
        <p:spPr>
          <a:xfrm>
            <a:off x="6717218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DADB1-6862-0342-AC4D-DD2A7BEE2F1B}"/>
              </a:ext>
            </a:extLst>
          </p:cNvPr>
          <p:cNvSpPr txBox="1"/>
          <p:nvPr/>
        </p:nvSpPr>
        <p:spPr>
          <a:xfrm>
            <a:off x="9493062" y="325797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BM Plex Sans" panose="020B0503050203000203" pitchFamily="34" charset="0"/>
              </a:rPr>
              <a:t>Frame 4</a:t>
            </a:r>
          </a:p>
        </p:txBody>
      </p:sp>
    </p:spTree>
    <p:extLst>
      <p:ext uri="{BB962C8B-B14F-4D97-AF65-F5344CB8AC3E}">
        <p14:creationId xmlns:p14="http://schemas.microsoft.com/office/powerpoint/2010/main" val="587972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experiment_run_20190917_022319">
            <a:hlinkClick r:id="" action="ppaction://media"/>
            <a:extLst>
              <a:ext uri="{FF2B5EF4-FFF2-40B4-BE49-F238E27FC236}">
                <a16:creationId xmlns:a16="http://schemas.microsoft.com/office/drawing/2014/main" id="{D31D4227-D5BA-8C4F-B003-81F10B2BE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" y="685800"/>
            <a:ext cx="11859768" cy="548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2DB2DD-98E4-0C47-9A5A-11C58BDB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86523"/>
            <a:ext cx="11868912" cy="54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10492-FD5D-8E4E-A651-27615D896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85800"/>
            <a:ext cx="11868912" cy="54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099912"/>
            <a:ext cx="5684521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Temporary retention and repetition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e.g., repeating a phone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FF73E-8CD5-F44E-A7F0-7CA99374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Memory Subsystems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C5188-4F61-114D-B825-AA606D56BB61}"/>
              </a:ext>
            </a:extLst>
          </p:cNvPr>
          <p:cNvSpPr txBox="1"/>
          <p:nvPr/>
        </p:nvSpPr>
        <p:spPr>
          <a:xfrm>
            <a:off x="6595526" y="2099909"/>
            <a:ext cx="5215473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IBM Plex Sans" panose="020B0503050203000203" pitchFamily="34" charset="77"/>
              </a:rPr>
              <a:t>Semantic memory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latin typeface="IBM Plex Sans" panose="020B0503050203000203" pitchFamily="34" charset="77"/>
              </a:rPr>
              <a:t>e.g., capital of France </a:t>
            </a:r>
          </a:p>
          <a:p>
            <a:endParaRPr lang="en-US" sz="2800" dirty="0">
              <a:latin typeface="IBM Plex Sans" panose="020B0503050203000203" pitchFamily="34" charset="77"/>
            </a:endParaRPr>
          </a:p>
          <a:p>
            <a:r>
              <a:rPr lang="en-US" sz="2800" dirty="0">
                <a:latin typeface="IBM Plex Sans" panose="020B0503050203000203" pitchFamily="34" charset="77"/>
              </a:rPr>
              <a:t>Episodic memory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>
                <a:latin typeface="IBM Plex Sans" panose="020B0503050203000203" pitchFamily="34" charset="77"/>
              </a:rPr>
              <a:t>e.g., where you car is parked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6610EA-3F3C-374E-959D-67F3B9A03DDF}"/>
              </a:ext>
            </a:extLst>
          </p:cNvPr>
          <p:cNvSpPr/>
          <p:nvPr/>
        </p:nvSpPr>
        <p:spPr>
          <a:xfrm>
            <a:off x="1397935" y="1420267"/>
            <a:ext cx="4258586" cy="6469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IBM Plex Sans" panose="020B0503050203000203" pitchFamily="34" charset="77"/>
              </a:rPr>
              <a:t>Short-term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B10187-FA9B-D647-B59D-7685C89C669E}"/>
              </a:ext>
            </a:extLst>
          </p:cNvPr>
          <p:cNvSpPr/>
          <p:nvPr/>
        </p:nvSpPr>
        <p:spPr>
          <a:xfrm>
            <a:off x="7379600" y="1420267"/>
            <a:ext cx="3975971" cy="64698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latin typeface="IBM Plex Sans" panose="020B0503050203000203" pitchFamily="34" charset="77"/>
              </a:rPr>
              <a:t>Long-term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4DF05-EE1A-A74A-8298-0D3CAD831A53}"/>
              </a:ext>
            </a:extLst>
          </p:cNvPr>
          <p:cNvSpPr txBox="1"/>
          <p:nvPr/>
        </p:nvSpPr>
        <p:spPr>
          <a:xfrm>
            <a:off x="381000" y="4781072"/>
            <a:ext cx="5684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itchFamily="2" charset="2"/>
              <a:buChar char="q"/>
            </a:pP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Sustained neural activity</a:t>
            </a:r>
            <a:b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</a:b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 (in seconds)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Limited capacity (4-7 items)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60B9F0-53F6-1E43-917A-71391D5287F0}"/>
              </a:ext>
            </a:extLst>
          </p:cNvPr>
          <p:cNvSpPr txBox="1"/>
          <p:nvPr/>
        </p:nvSpPr>
        <p:spPr>
          <a:xfrm>
            <a:off x="6513333" y="4720053"/>
            <a:ext cx="5215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Wingdings" pitchFamily="2" charset="2"/>
              <a:buChar char="q"/>
            </a:pP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Synaptic strength plus structural changes </a:t>
            </a:r>
            <a:b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</a:b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(i.e., plasticity)</a:t>
            </a:r>
          </a:p>
          <a:p>
            <a:pPr marL="465138" indent="-465138">
              <a:buFont typeface="Wingdings" pitchFamily="2" charset="2"/>
              <a:buChar char="q"/>
            </a:pPr>
            <a:r>
              <a:rPr lang="en-US" sz="2800" dirty="0">
                <a:solidFill>
                  <a:srgbClr val="006700"/>
                </a:solidFill>
                <a:latin typeface="IBM Plex Sans" panose="020B0503050203000203" pitchFamily="34" charset="77"/>
              </a:rPr>
              <a:t>Very large capacity</a:t>
            </a:r>
          </a:p>
        </p:txBody>
      </p:sp>
    </p:spTree>
    <p:extLst>
      <p:ext uri="{BB962C8B-B14F-4D97-AF65-F5344CB8AC3E}">
        <p14:creationId xmlns:p14="http://schemas.microsoft.com/office/powerpoint/2010/main" val="388550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A6221-F3DE-0045-9CBC-CD21703A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85800"/>
            <a:ext cx="11868912" cy="54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39BF-3185-7945-8624-AAA3EA60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0D53633-6155-9447-ACAE-A3B0170C880F}"/>
              </a:ext>
            </a:extLst>
          </p:cNvPr>
          <p:cNvGraphicFramePr>
            <a:graphicFrameLocks/>
          </p:cNvGraphicFramePr>
          <p:nvPr/>
        </p:nvGraphicFramePr>
        <p:xfrm>
          <a:off x="1573068" y="1011382"/>
          <a:ext cx="9045863" cy="4835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9340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1B09B1C-B1D8-C142-977B-157429A1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859" y="2461853"/>
            <a:ext cx="1486877" cy="15087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BB63BE4-E70F-3449-BF1D-5E1A8DAD2FCF}"/>
              </a:ext>
            </a:extLst>
          </p:cNvPr>
          <p:cNvSpPr txBox="1"/>
          <p:nvPr/>
        </p:nvSpPr>
        <p:spPr>
          <a:xfrm>
            <a:off x="8176679" y="3957727"/>
            <a:ext cx="235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Younes </a:t>
            </a:r>
            <a:r>
              <a:rPr lang="en-US" sz="2000" dirty="0" err="1">
                <a:latin typeface="IBM Plex Sans" panose="020B0503050203000203" pitchFamily="34" charset="77"/>
              </a:rPr>
              <a:t>Bouhadjar</a:t>
            </a:r>
            <a:r>
              <a:rPr lang="en-US" sz="2000" dirty="0"/>
              <a:t> </a:t>
            </a:r>
          </a:p>
        </p:txBody>
      </p:sp>
      <p:pic>
        <p:nvPicPr>
          <p:cNvPr id="40" name="Picture 39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28B5A8B-2729-AE4F-9BF2-DAB7185E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85" y="2461853"/>
            <a:ext cx="1508742" cy="15087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68C1B4B-FB78-9C4D-815C-F136AF2A8B5D}"/>
              </a:ext>
            </a:extLst>
          </p:cNvPr>
          <p:cNvSpPr txBox="1"/>
          <p:nvPr/>
        </p:nvSpPr>
        <p:spPr>
          <a:xfrm>
            <a:off x="4150591" y="3957727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Alexis </a:t>
            </a:r>
            <a:r>
              <a:rPr lang="en-US" sz="2000" dirty="0" err="1">
                <a:latin typeface="IBM Plex Sans" panose="020B0503050203000203" pitchFamily="34" charset="77"/>
              </a:rPr>
              <a:t>Asseman</a:t>
            </a:r>
            <a:endParaRPr lang="en-US" sz="2000" dirty="0"/>
          </a:p>
        </p:txBody>
      </p:sp>
      <p:pic>
        <p:nvPicPr>
          <p:cNvPr id="47" name="Picture 4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4D15C5-40FC-0740-AB79-D3E871BF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38" y="2461853"/>
            <a:ext cx="1419114" cy="150874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C53CE24-7443-6644-9C6B-B239A832764C}"/>
              </a:ext>
            </a:extLst>
          </p:cNvPr>
          <p:cNvSpPr txBox="1"/>
          <p:nvPr/>
        </p:nvSpPr>
        <p:spPr>
          <a:xfrm>
            <a:off x="220546" y="395772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Vincent </a:t>
            </a:r>
            <a:r>
              <a:rPr lang="en-US" sz="2000" dirty="0" err="1">
                <a:latin typeface="IBM Plex Sans" panose="020B0503050203000203" pitchFamily="34" charset="77"/>
              </a:rPr>
              <a:t>Albouy</a:t>
            </a:r>
            <a:endParaRPr lang="en-US" sz="2000" dirty="0"/>
          </a:p>
        </p:txBody>
      </p:sp>
      <p:pic>
        <p:nvPicPr>
          <p:cNvPr id="52" name="Picture 5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343161B-85E5-9343-8341-58C88C307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179" y="264401"/>
            <a:ext cx="1422527" cy="15087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D5CEF31-CDD1-2243-BCBB-A6B725778FD5}"/>
              </a:ext>
            </a:extLst>
          </p:cNvPr>
          <p:cNvSpPr txBox="1"/>
          <p:nvPr/>
        </p:nvSpPr>
        <p:spPr>
          <a:xfrm>
            <a:off x="2811644" y="1759576"/>
            <a:ext cx="206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Tomasz </a:t>
            </a:r>
            <a:r>
              <a:rPr lang="en-US" sz="2000" dirty="0" err="1">
                <a:latin typeface="IBM Plex Sans" panose="020B0503050203000203" pitchFamily="34" charset="77"/>
              </a:rPr>
              <a:t>Kornuta</a:t>
            </a:r>
            <a:endParaRPr lang="en-US" sz="2000" dirty="0"/>
          </a:p>
        </p:txBody>
      </p:sp>
      <p:pic>
        <p:nvPicPr>
          <p:cNvPr id="56" name="Picture 5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F99C5A1-34CD-8D46-BC99-1412A4A57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427" y="4595436"/>
            <a:ext cx="1576449" cy="150874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CE6DE2-AB66-2541-87EE-B629B8880B9A}"/>
              </a:ext>
            </a:extLst>
          </p:cNvPr>
          <p:cNvSpPr txBox="1"/>
          <p:nvPr/>
        </p:nvSpPr>
        <p:spPr>
          <a:xfrm>
            <a:off x="5982330" y="6231991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Ryan McAvoy</a:t>
            </a:r>
            <a:endParaRPr lang="en-US" sz="2000" dirty="0"/>
          </a:p>
        </p:txBody>
      </p:sp>
      <p:pic>
        <p:nvPicPr>
          <p:cNvPr id="60" name="Picture 5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59DAFA9-A60E-1940-84D2-310464419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554" y="4595436"/>
            <a:ext cx="1597291" cy="150874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D87A86C-87A8-464B-80D4-27B3C8B7089A}"/>
              </a:ext>
            </a:extLst>
          </p:cNvPr>
          <p:cNvSpPr txBox="1"/>
          <p:nvPr/>
        </p:nvSpPr>
        <p:spPr>
          <a:xfrm>
            <a:off x="10223431" y="6231991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Emre </a:t>
            </a:r>
            <a:r>
              <a:rPr lang="en-US" sz="2000" dirty="0" err="1">
                <a:latin typeface="IBM Plex Sans" panose="020B0503050203000203" pitchFamily="34" charset="77"/>
              </a:rPr>
              <a:t>Sevgen</a:t>
            </a:r>
            <a:endParaRPr lang="en-US" sz="2000" dirty="0"/>
          </a:p>
        </p:txBody>
      </p:sp>
      <p:pic>
        <p:nvPicPr>
          <p:cNvPr id="63" name="Picture 6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FE3E5E9-AB19-9342-8297-803B74C6A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816" y="264401"/>
            <a:ext cx="1616508" cy="150874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59DCE17-DC32-AA4A-97BC-0A637887414B}"/>
              </a:ext>
            </a:extLst>
          </p:cNvPr>
          <p:cNvSpPr txBox="1"/>
          <p:nvPr/>
        </p:nvSpPr>
        <p:spPr>
          <a:xfrm>
            <a:off x="6575359" y="17595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Ahmet </a:t>
            </a:r>
            <a:r>
              <a:rPr lang="en-US" sz="2000" dirty="0" err="1">
                <a:latin typeface="IBM Plex Sans" panose="020B0503050203000203" pitchFamily="34" charset="77"/>
              </a:rPr>
              <a:t>Ozcan</a:t>
            </a:r>
            <a:endParaRPr lang="en-US" sz="2000" dirty="0"/>
          </a:p>
        </p:txBody>
      </p:sp>
      <p:pic>
        <p:nvPicPr>
          <p:cNvPr id="66" name="Picture 6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79CE306-5EEE-E941-BBE5-AD61C6468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200" y="4514521"/>
            <a:ext cx="1669868" cy="158965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375A04A-7795-1543-98F0-0231F0EE03D1}"/>
              </a:ext>
            </a:extLst>
          </p:cNvPr>
          <p:cNvSpPr txBox="1"/>
          <p:nvPr/>
        </p:nvSpPr>
        <p:spPr>
          <a:xfrm>
            <a:off x="2328176" y="6231991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IBM Plex Sans" panose="020B0503050203000203" pitchFamily="34" charset="77"/>
              </a:rPr>
              <a:t>Vincent </a:t>
            </a:r>
            <a:r>
              <a:rPr lang="en-US" sz="2000" dirty="0" err="1">
                <a:latin typeface="IBM Plex Sans" panose="020B0503050203000203" pitchFamily="34" charset="77"/>
              </a:rPr>
              <a:t>Marois</a:t>
            </a:r>
            <a:endParaRPr lang="en-US" sz="2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4CAB37-37A2-9446-BB34-F8B88C4417AD}"/>
              </a:ext>
            </a:extLst>
          </p:cNvPr>
          <p:cNvSpPr txBox="1"/>
          <p:nvPr/>
        </p:nvSpPr>
        <p:spPr>
          <a:xfrm>
            <a:off x="8985529" y="480162"/>
            <a:ext cx="3118161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chemeClr val="accent4"/>
                </a:solidFill>
                <a:latin typeface="IBM Plex Sans" panose="020B0503050203000203" pitchFamily="34" charset="0"/>
              </a:rPr>
              <a:t>MACHINE</a:t>
            </a:r>
          </a:p>
          <a:p>
            <a:r>
              <a:rPr lang="en-US" sz="3200" b="1" dirty="0">
                <a:ln/>
                <a:solidFill>
                  <a:schemeClr val="accent4"/>
                </a:solidFill>
                <a:latin typeface="IBM Plex Sans" panose="020B0503050203000203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54785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A57273B-6883-FE40-831C-B1FDB5DD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5"/>
            <a:ext cx="12192000" cy="68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6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311"/>
          <p:cNvGrpSpPr>
            <a:grpSpLocks noChangeAspect="1"/>
          </p:cNvGrpSpPr>
          <p:nvPr/>
        </p:nvGrpSpPr>
        <p:grpSpPr>
          <a:xfrm>
            <a:off x="-3635313" y="694637"/>
            <a:ext cx="16396605" cy="6409808"/>
            <a:chOff x="-2743137" y="1157022"/>
            <a:chExt cx="12590790" cy="4922031"/>
          </a:xfrm>
        </p:grpSpPr>
        <p:sp>
          <p:nvSpPr>
            <p:cNvPr id="231" name="Component"/>
            <p:cNvSpPr/>
            <p:nvPr/>
          </p:nvSpPr>
          <p:spPr>
            <a:xfrm rot="5400000">
              <a:off x="338682" y="184740"/>
              <a:ext cx="1656800" cy="4073836"/>
            </a:xfrm>
            <a:custGeom>
              <a:avLst/>
              <a:gdLst>
                <a:gd name="connsiteX0" fmla="*/ 2036914 w 1656800"/>
                <a:gd name="connsiteY0" fmla="*/ 1656800 h 4073836"/>
                <a:gd name="connsiteX1" fmla="*/ 2036914 w 1656800"/>
                <a:gd name="connsiteY1" fmla="*/ 0 h 4073836"/>
                <a:gd name="connsiteX2" fmla="*/ 4073836 w 1656800"/>
                <a:gd name="connsiteY2" fmla="*/ 828400 h 4073836"/>
                <a:gd name="connsiteX3" fmla="*/ 0 w 1656800"/>
                <a:gd name="connsiteY3" fmla="*/ 828400 h 4073836"/>
                <a:gd name="connsiteX4" fmla="*/ 2036914 w 1656800"/>
                <a:gd name="connsiteY4" fmla="*/ 828400 h 407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656800" h="4073836">
                  <a:moveTo>
                    <a:pt x="3958939" y="1656800"/>
                  </a:moveTo>
                  <a:cubicBezTo>
                    <a:pt x="4022399" y="1656800"/>
                    <a:pt x="4073836" y="1605363"/>
                    <a:pt x="4073836" y="1541903"/>
                  </a:cubicBezTo>
                  <a:lnTo>
                    <a:pt x="4073836" y="114898"/>
                  </a:lnTo>
                  <a:cubicBezTo>
                    <a:pt x="4073836" y="51440"/>
                    <a:pt x="4022399" y="0"/>
                    <a:pt x="3958939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1541903"/>
                  </a:lnTo>
                  <a:cubicBezTo>
                    <a:pt x="0" y="1605363"/>
                    <a:pt x="51440" y="1656800"/>
                    <a:pt x="114898" y="1656800"/>
                  </a:cubicBezTo>
                  <a:lnTo>
                    <a:pt x="3958939" y="1656800"/>
                  </a:lnTo>
                  <a:close/>
                </a:path>
              </a:pathLst>
            </a:custGeom>
            <a:solidFill>
              <a:srgbClr val="B4B5B5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33" name="Triangle"/>
            <p:cNvSpPr/>
            <p:nvPr/>
          </p:nvSpPr>
          <p:spPr>
            <a:xfrm>
              <a:off x="-2743137" y="2028253"/>
              <a:ext cx="1710000" cy="4050800"/>
            </a:xfrm>
            <a:custGeom>
              <a:avLst/>
              <a:gdLst/>
              <a:ahLst/>
              <a:cxnLst/>
              <a:rect l="0" t="0" r="0" b="0"/>
              <a:pathLst>
                <a:path w="1710000" h="4050800">
                  <a:moveTo>
                    <a:pt x="6836337" y="-627175"/>
                  </a:moveTo>
                  <a:lnTo>
                    <a:pt x="6836337" y="3423625"/>
                  </a:lnTo>
                  <a:lnTo>
                    <a:pt x="5126337" y="1371625"/>
                  </a:lnTo>
                  <a:lnTo>
                    <a:pt x="6836337" y="-627175"/>
                  </a:lnTo>
                  <a:close/>
                </a:path>
              </a:pathLst>
            </a:custGeom>
            <a:solidFill>
              <a:srgbClr val="DEE7D1">
                <a:alpha val="50000"/>
              </a:srgbClr>
            </a:solidFill>
            <a:ln w="7600" cap="flat">
              <a:noFill/>
              <a:bevel/>
            </a:ln>
          </p:spPr>
        </p:sp>
        <p:sp>
          <p:nvSpPr>
            <p:cNvPr id="234" name="Component"/>
            <p:cNvSpPr/>
            <p:nvPr/>
          </p:nvSpPr>
          <p:spPr>
            <a:xfrm>
              <a:off x="4017200" y="1394801"/>
              <a:ext cx="4400400" cy="4057085"/>
            </a:xfrm>
            <a:custGeom>
              <a:avLst/>
              <a:gdLst>
                <a:gd name="connsiteX0" fmla="*/ 2200200 w 4400400"/>
                <a:gd name="connsiteY0" fmla="*/ 4057085 h 4057085"/>
                <a:gd name="connsiteX1" fmla="*/ 2200200 w 4400400"/>
                <a:gd name="connsiteY1" fmla="*/ 0 h 4057085"/>
                <a:gd name="connsiteX2" fmla="*/ 4400400 w 4400400"/>
                <a:gd name="connsiteY2" fmla="*/ 2028539 h 4057085"/>
                <a:gd name="connsiteX3" fmla="*/ 0 w 4400400"/>
                <a:gd name="connsiteY3" fmla="*/ 2028539 h 4057085"/>
                <a:gd name="connsiteX4" fmla="*/ 2200200 w 4400400"/>
                <a:gd name="connsiteY4" fmla="*/ 2028539 h 405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4400400" h="4057085">
                  <a:moveTo>
                    <a:pt x="4285503" y="4057085"/>
                  </a:moveTo>
                  <a:cubicBezTo>
                    <a:pt x="4348963" y="4057085"/>
                    <a:pt x="4400400" y="4005641"/>
                    <a:pt x="4400400" y="3942188"/>
                  </a:cubicBezTo>
                  <a:lnTo>
                    <a:pt x="4400400" y="114898"/>
                  </a:lnTo>
                  <a:cubicBezTo>
                    <a:pt x="4400400" y="51440"/>
                    <a:pt x="4348963" y="0"/>
                    <a:pt x="4285503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942188"/>
                  </a:lnTo>
                  <a:cubicBezTo>
                    <a:pt x="0" y="4005641"/>
                    <a:pt x="51440" y="4057085"/>
                    <a:pt x="114898" y="4057085"/>
                  </a:cubicBezTo>
                  <a:lnTo>
                    <a:pt x="4285503" y="4057085"/>
                  </a:lnTo>
                  <a:close/>
                </a:path>
              </a:pathLst>
            </a:custGeom>
            <a:solidFill>
              <a:srgbClr val="C2C3C3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495" name="Line"/>
            <p:cNvSpPr/>
            <p:nvPr/>
          </p:nvSpPr>
          <p:spPr>
            <a:xfrm rot="-5400000">
              <a:off x="7240075" y="4337752"/>
              <a:ext cx="7600" cy="2023067"/>
            </a:xfrm>
            <a:custGeom>
              <a:avLst/>
              <a:gdLst/>
              <a:ahLst/>
              <a:cxnLst/>
              <a:rect l="0" t="0" r="0" b="0"/>
              <a:pathLst>
                <a:path w="7600" h="2023067" fill="none">
                  <a:moveTo>
                    <a:pt x="0" y="0"/>
                  </a:moveTo>
                  <a:cubicBezTo>
                    <a:pt x="0" y="0"/>
                    <a:pt x="2023067" y="0"/>
                    <a:pt x="2023067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232" name="Component"/>
            <p:cNvSpPr/>
            <p:nvPr/>
          </p:nvSpPr>
          <p:spPr>
            <a:xfrm>
              <a:off x="2098162" y="1584403"/>
              <a:ext cx="547200" cy="538100"/>
            </a:xfrm>
            <a:custGeom>
              <a:avLst/>
              <a:gdLst>
                <a:gd name="connsiteX0" fmla="*/ 273600 w 547200"/>
                <a:gd name="connsiteY0" fmla="*/ 538100 h 538100"/>
                <a:gd name="connsiteX1" fmla="*/ 273600 w 547200"/>
                <a:gd name="connsiteY1" fmla="*/ 0 h 538100"/>
                <a:gd name="connsiteX2" fmla="*/ 547200 w 547200"/>
                <a:gd name="connsiteY2" fmla="*/ 269050 h 538100"/>
                <a:gd name="connsiteX3" fmla="*/ 0 w 547200"/>
                <a:gd name="connsiteY3" fmla="*/ 269050 h 538100"/>
                <a:gd name="connsiteX4" fmla="*/ 273600 w 547200"/>
                <a:gd name="connsiteY4" fmla="*/ 269050 h 538100"/>
                <a:gd name="rtt" fmla="*/ 52450 h 538100"/>
                <a:gd name="rtb" fmla="*/ 485650 h 5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rtt" r="r" b="rtb"/>
              <a:pathLst>
                <a:path w="547200" h="538100">
                  <a:moveTo>
                    <a:pt x="432302" y="538100"/>
                  </a:moveTo>
                  <a:cubicBezTo>
                    <a:pt x="495760" y="538100"/>
                    <a:pt x="547200" y="486660"/>
                    <a:pt x="547200" y="423202"/>
                  </a:cubicBezTo>
                  <a:lnTo>
                    <a:pt x="547200" y="114898"/>
                  </a:lnTo>
                  <a:cubicBezTo>
                    <a:pt x="547200" y="51440"/>
                    <a:pt x="495760" y="0"/>
                    <a:pt x="432302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423202"/>
                  </a:lnTo>
                  <a:cubicBezTo>
                    <a:pt x="0" y="486660"/>
                    <a:pt x="51440" y="538100"/>
                    <a:pt x="114898" y="538100"/>
                  </a:cubicBezTo>
                  <a:lnTo>
                    <a:pt x="432302" y="53810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 Black"/>
                </a:rPr>
                <a:t>1</a:t>
              </a:r>
            </a:p>
          </p:txBody>
        </p:sp>
        <p:sp>
          <p:nvSpPr>
            <p:cNvPr id="312" name="Text 312"/>
            <p:cNvSpPr txBox="1"/>
            <p:nvPr/>
          </p:nvSpPr>
          <p:spPr>
            <a:xfrm>
              <a:off x="2539243" y="5467078"/>
              <a:ext cx="1285723" cy="1900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dirty="0">
                  <a:solidFill>
                    <a:srgbClr val="303030"/>
                  </a:solidFill>
                  <a:latin typeface="Arial"/>
                </a:rPr>
                <a:t>summary object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44" name="Component"/>
            <p:cNvSpPr/>
            <p:nvPr/>
          </p:nvSpPr>
          <p:spPr>
            <a:xfrm>
              <a:off x="2098162" y="3144295"/>
              <a:ext cx="547200" cy="538100"/>
            </a:xfrm>
            <a:custGeom>
              <a:avLst/>
              <a:gdLst>
                <a:gd name="connsiteX0" fmla="*/ 273600 w 547200"/>
                <a:gd name="connsiteY0" fmla="*/ 538100 h 538100"/>
                <a:gd name="connsiteX1" fmla="*/ 273600 w 547200"/>
                <a:gd name="connsiteY1" fmla="*/ 0 h 538100"/>
                <a:gd name="connsiteX2" fmla="*/ 547200 w 547200"/>
                <a:gd name="connsiteY2" fmla="*/ 269050 h 538100"/>
                <a:gd name="connsiteX3" fmla="*/ 0 w 547200"/>
                <a:gd name="connsiteY3" fmla="*/ 269050 h 538100"/>
                <a:gd name="connsiteX4" fmla="*/ 273600 w 547200"/>
                <a:gd name="connsiteY4" fmla="*/ 269050 h 538100"/>
                <a:gd name="rtt" fmla="*/ 52450 h 538100"/>
                <a:gd name="rtb" fmla="*/ 485650 h 5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rtt" r="r" b="rtb"/>
              <a:pathLst>
                <a:path w="547200" h="538100">
                  <a:moveTo>
                    <a:pt x="432302" y="538100"/>
                  </a:moveTo>
                  <a:cubicBezTo>
                    <a:pt x="495760" y="538100"/>
                    <a:pt x="547200" y="486660"/>
                    <a:pt x="547200" y="423202"/>
                  </a:cubicBezTo>
                  <a:lnTo>
                    <a:pt x="547200" y="114898"/>
                  </a:lnTo>
                  <a:cubicBezTo>
                    <a:pt x="547200" y="51440"/>
                    <a:pt x="495760" y="0"/>
                    <a:pt x="432302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423202"/>
                  </a:lnTo>
                  <a:cubicBezTo>
                    <a:pt x="0" y="486660"/>
                    <a:pt x="51440" y="538100"/>
                    <a:pt x="114898" y="538100"/>
                  </a:cubicBezTo>
                  <a:lnTo>
                    <a:pt x="432302" y="53810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 Black"/>
                </a:rPr>
                <a:t>t</a:t>
              </a:r>
            </a:p>
          </p:txBody>
        </p:sp>
        <p:sp>
          <p:nvSpPr>
            <p:cNvPr id="356" name="Freeform 355"/>
            <p:cNvSpPr/>
            <p:nvPr/>
          </p:nvSpPr>
          <p:spPr>
            <a:xfrm>
              <a:off x="1715999" y="3426364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68" name="Component"/>
            <p:cNvSpPr/>
            <p:nvPr/>
          </p:nvSpPr>
          <p:spPr>
            <a:xfrm>
              <a:off x="2105762" y="4740045"/>
              <a:ext cx="547200" cy="538100"/>
            </a:xfrm>
            <a:custGeom>
              <a:avLst/>
              <a:gdLst>
                <a:gd name="connsiteX0" fmla="*/ 273600 w 547200"/>
                <a:gd name="connsiteY0" fmla="*/ 538100 h 538100"/>
                <a:gd name="connsiteX1" fmla="*/ 273600 w 547200"/>
                <a:gd name="connsiteY1" fmla="*/ 0 h 538100"/>
                <a:gd name="connsiteX2" fmla="*/ 547200 w 547200"/>
                <a:gd name="connsiteY2" fmla="*/ 269050 h 538100"/>
                <a:gd name="connsiteX3" fmla="*/ 0 w 547200"/>
                <a:gd name="connsiteY3" fmla="*/ 269050 h 538100"/>
                <a:gd name="connsiteX4" fmla="*/ 273600 w 547200"/>
                <a:gd name="connsiteY4" fmla="*/ 269050 h 538100"/>
                <a:gd name="rtt" fmla="*/ 52450 h 538100"/>
                <a:gd name="rtb" fmla="*/ 485650 h 5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rtt" r="r" b="rtb"/>
              <a:pathLst>
                <a:path w="547200" h="538100">
                  <a:moveTo>
                    <a:pt x="432302" y="538100"/>
                  </a:moveTo>
                  <a:cubicBezTo>
                    <a:pt x="495760" y="538100"/>
                    <a:pt x="547200" y="486660"/>
                    <a:pt x="547200" y="423202"/>
                  </a:cubicBezTo>
                  <a:lnTo>
                    <a:pt x="547200" y="114898"/>
                  </a:lnTo>
                  <a:cubicBezTo>
                    <a:pt x="547200" y="51440"/>
                    <a:pt x="495760" y="0"/>
                    <a:pt x="432302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423202"/>
                  </a:lnTo>
                  <a:cubicBezTo>
                    <a:pt x="0" y="486660"/>
                    <a:pt x="51440" y="538100"/>
                    <a:pt x="114898" y="538100"/>
                  </a:cubicBezTo>
                  <a:lnTo>
                    <a:pt x="432302" y="538100"/>
                  </a:lnTo>
                  <a:close/>
                </a:path>
              </a:pathLst>
            </a:custGeom>
            <a:solidFill>
              <a:srgbClr val="CDCECE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 Black"/>
                </a:rPr>
                <a:t>T</a:t>
              </a:r>
            </a:p>
          </p:txBody>
        </p:sp>
        <p:sp>
          <p:nvSpPr>
            <p:cNvPr id="313" name="Text 313"/>
            <p:cNvSpPr txBox="1"/>
            <p:nvPr/>
          </p:nvSpPr>
          <p:spPr>
            <a:xfrm>
              <a:off x="7601050" y="1461878"/>
              <a:ext cx="895888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b="1" dirty="0">
                  <a:solidFill>
                    <a:srgbClr val="303030"/>
                  </a:solidFill>
                  <a:latin typeface="Arial Black"/>
                </a:rPr>
                <a:t>SAM Cell</a:t>
              </a:r>
            </a:p>
          </p:txBody>
        </p:sp>
        <p:sp>
          <p:nvSpPr>
            <p:cNvPr id="314" name="Text 314"/>
            <p:cNvSpPr txBox="1"/>
            <p:nvPr/>
          </p:nvSpPr>
          <p:spPr>
            <a:xfrm>
              <a:off x="748070" y="2873134"/>
              <a:ext cx="684464" cy="33965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"/>
                </a:rPr>
                <a:t>question</a:t>
              </a:r>
            </a:p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"/>
                </a:rPr>
                <a:t>encoding</a:t>
              </a:r>
            </a:p>
          </p:txBody>
        </p:sp>
        <p:sp>
          <p:nvSpPr>
            <p:cNvPr id="315" name="Text 315"/>
            <p:cNvSpPr txBox="1"/>
            <p:nvPr/>
          </p:nvSpPr>
          <p:spPr>
            <a:xfrm>
              <a:off x="726400" y="2145797"/>
              <a:ext cx="782724" cy="35736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"/>
                </a:rPr>
                <a:t>contextual</a:t>
              </a:r>
            </a:p>
            <a:p>
              <a:pPr algn="ctr">
                <a:lnSpc>
                  <a:spcPct val="100000"/>
                </a:lnSpc>
              </a:pPr>
              <a:r>
                <a:rPr sz="1520">
                  <a:solidFill>
                    <a:srgbClr val="303030"/>
                  </a:solidFill>
                  <a:latin typeface="Arial"/>
                </a:rPr>
                <a:t>words</a:t>
              </a:r>
            </a:p>
          </p:txBody>
        </p:sp>
        <p:sp>
          <p:nvSpPr>
            <p:cNvPr id="462" name="Freeform 461"/>
            <p:cNvSpPr/>
            <p:nvPr/>
          </p:nvSpPr>
          <p:spPr>
            <a:xfrm>
              <a:off x="1168471" y="2529579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63" name="Freeform 462"/>
            <p:cNvSpPr/>
            <p:nvPr/>
          </p:nvSpPr>
          <p:spPr>
            <a:xfrm>
              <a:off x="1168471" y="3302583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18" name="Text 318"/>
            <p:cNvSpPr txBox="1"/>
            <p:nvPr/>
          </p:nvSpPr>
          <p:spPr>
            <a:xfrm>
              <a:off x="827088" y="3860856"/>
              <a:ext cx="651052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dirty="0">
                  <a:solidFill>
                    <a:srgbClr val="303030"/>
                  </a:solidFill>
                  <a:latin typeface="Arial"/>
                </a:rPr>
                <a:t>feature</a:t>
              </a:r>
            </a:p>
            <a:p>
              <a:pPr algn="ctr">
                <a:lnSpc>
                  <a:spcPct val="100000"/>
                </a:lnSpc>
              </a:pPr>
              <a:r>
                <a:rPr sz="1520" dirty="0">
                  <a:solidFill>
                    <a:srgbClr val="303030"/>
                  </a:solidFill>
                  <a:latin typeface="Arial"/>
                </a:rPr>
                <a:t>map</a:t>
              </a:r>
              <a:endParaRPr sz="1520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466" name="Freeform 465"/>
            <p:cNvSpPr/>
            <p:nvPr/>
          </p:nvSpPr>
          <p:spPr>
            <a:xfrm>
              <a:off x="1168471" y="4277063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20" name="Text 320"/>
            <p:cNvSpPr txBox="1"/>
            <p:nvPr/>
          </p:nvSpPr>
          <p:spPr>
            <a:xfrm>
              <a:off x="1651051" y="1165243"/>
              <a:ext cx="803021" cy="25145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dirty="0">
                  <a:solidFill>
                    <a:srgbClr val="303030"/>
                  </a:solidFill>
                  <a:latin typeface="Arial"/>
                </a:rPr>
                <a:t>memory</a:t>
              </a:r>
              <a:endParaRPr sz="1520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471" name="Freeform 470"/>
            <p:cNvSpPr/>
            <p:nvPr/>
          </p:nvSpPr>
          <p:spPr>
            <a:xfrm rot="5400000">
              <a:off x="2198903" y="1042019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21" name="Text 321"/>
            <p:cNvSpPr txBox="1"/>
            <p:nvPr/>
          </p:nvSpPr>
          <p:spPr>
            <a:xfrm>
              <a:off x="1550068" y="5467078"/>
              <a:ext cx="640854" cy="206036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dirty="0">
                  <a:solidFill>
                    <a:srgbClr val="303030"/>
                  </a:solidFill>
                  <a:latin typeface="Arial"/>
                </a:rPr>
                <a:t>memory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476" name="Freeform 475"/>
            <p:cNvSpPr/>
            <p:nvPr/>
          </p:nvSpPr>
          <p:spPr>
            <a:xfrm>
              <a:off x="1715999" y="1857253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78" name="Freeform 477"/>
            <p:cNvSpPr/>
            <p:nvPr/>
          </p:nvSpPr>
          <p:spPr>
            <a:xfrm>
              <a:off x="1715999" y="5012895"/>
              <a:ext cx="330518" cy="7600"/>
            </a:xfrm>
            <a:custGeom>
              <a:avLst/>
              <a:gdLst/>
              <a:ahLst/>
              <a:cxnLst/>
              <a:rect l="0" t="0" r="0" b="0"/>
              <a:pathLst>
                <a:path w="330518" h="7600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grpSp>
          <p:nvGrpSpPr>
            <p:cNvPr id="484" name="Group 483"/>
            <p:cNvGrpSpPr/>
            <p:nvPr/>
          </p:nvGrpSpPr>
          <p:grpSpPr>
            <a:xfrm rot="-5400000">
              <a:off x="2458779" y="4176454"/>
              <a:ext cx="77871" cy="329776"/>
              <a:chOff x="2458779" y="4176454"/>
              <a:chExt cx="77871" cy="329776"/>
            </a:xfrm>
          </p:grpSpPr>
          <p:sp>
            <p:nvSpPr>
              <p:cNvPr id="485" name="Freeform 484"/>
              <p:cNvSpPr/>
              <p:nvPr/>
            </p:nvSpPr>
            <p:spPr>
              <a:xfrm>
                <a:off x="2458779" y="4179249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486" name="Freeform 485"/>
              <p:cNvSpPr/>
              <p:nvPr/>
            </p:nvSpPr>
            <p:spPr>
              <a:xfrm>
                <a:off x="2586129" y="4179249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487" name="Freeform 486"/>
              <p:cNvSpPr/>
              <p:nvPr/>
            </p:nvSpPr>
            <p:spPr>
              <a:xfrm>
                <a:off x="2713479" y="4176454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</p:grpSp>
        <p:sp>
          <p:nvSpPr>
            <p:cNvPr id="2" name="Line"/>
            <p:cNvSpPr/>
            <p:nvPr/>
          </p:nvSpPr>
          <p:spPr>
            <a:xfrm rot="-7156680">
              <a:off x="7666236" y="3397428"/>
              <a:ext cx="573381" cy="1022673"/>
            </a:xfrm>
            <a:custGeom>
              <a:avLst/>
              <a:gdLst/>
              <a:ahLst/>
              <a:cxnLst/>
              <a:rect l="0" t="0" r="0" b="0"/>
              <a:pathLst>
                <a:path w="573381" h="1022673" fill="none">
                  <a:moveTo>
                    <a:pt x="0" y="0"/>
                  </a:moveTo>
                  <a:cubicBezTo>
                    <a:pt x="644546" y="232702"/>
                    <a:pt x="628495" y="-243108"/>
                    <a:pt x="1172444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3" name="Line"/>
            <p:cNvSpPr/>
            <p:nvPr/>
          </p:nvSpPr>
          <p:spPr>
            <a:xfrm rot="-9104640">
              <a:off x="5659687" y="2994429"/>
              <a:ext cx="1906478" cy="1024216"/>
            </a:xfrm>
            <a:custGeom>
              <a:avLst/>
              <a:gdLst/>
              <a:ahLst/>
              <a:cxnLst/>
              <a:rect l="0" t="0" r="0" b="0"/>
              <a:pathLst>
                <a:path w="1906478" h="1024216" fill="none">
                  <a:moveTo>
                    <a:pt x="0" y="0"/>
                  </a:moveTo>
                  <a:cubicBezTo>
                    <a:pt x="233259" y="528352"/>
                    <a:pt x="1659399" y="-712048"/>
                    <a:pt x="2163477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4" name="Line"/>
            <p:cNvSpPr/>
            <p:nvPr/>
          </p:nvSpPr>
          <p:spPr>
            <a:xfrm rot="-2073768">
              <a:off x="5748303" y="3897562"/>
              <a:ext cx="1484517" cy="1022678"/>
            </a:xfrm>
            <a:custGeom>
              <a:avLst/>
              <a:gdLst/>
              <a:ahLst/>
              <a:cxnLst/>
              <a:rect l="0" t="0" r="0" b="0"/>
              <a:pathLst>
                <a:path w="1484517" h="1022678" fill="none">
                  <a:moveTo>
                    <a:pt x="0" y="0"/>
                  </a:moveTo>
                  <a:cubicBezTo>
                    <a:pt x="451279" y="-473844"/>
                    <a:pt x="1239218" y="736028"/>
                    <a:pt x="1802682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5" name="Line"/>
            <p:cNvSpPr/>
            <p:nvPr/>
          </p:nvSpPr>
          <p:spPr>
            <a:xfrm rot="-6475800">
              <a:off x="6552373" y="2541064"/>
              <a:ext cx="392130" cy="1211760"/>
            </a:xfrm>
            <a:custGeom>
              <a:avLst/>
              <a:gdLst/>
              <a:ahLst/>
              <a:cxnLst/>
              <a:rect l="0" t="0" r="0" b="0"/>
              <a:pathLst>
                <a:path w="392130" h="1211760" fill="none">
                  <a:moveTo>
                    <a:pt x="0" y="0"/>
                  </a:moveTo>
                  <a:cubicBezTo>
                    <a:pt x="295832" y="95128"/>
                    <a:pt x="851154" y="296656"/>
                    <a:pt x="1273616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6" name="Line"/>
            <p:cNvSpPr/>
            <p:nvPr/>
          </p:nvSpPr>
          <p:spPr>
            <a:xfrm rot="10612260">
              <a:off x="5833686" y="1999321"/>
              <a:ext cx="1027020" cy="265988"/>
            </a:xfrm>
            <a:custGeom>
              <a:avLst/>
              <a:gdLst/>
              <a:ahLst/>
              <a:cxnLst/>
              <a:rect l="0" t="0" r="0" b="0"/>
              <a:pathLst>
                <a:path w="1027020" h="265988" fill="none">
                  <a:moveTo>
                    <a:pt x="0" y="0"/>
                  </a:moveTo>
                  <a:cubicBezTo>
                    <a:pt x="0" y="437154"/>
                    <a:pt x="756528" y="-339704"/>
                    <a:pt x="1028554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326" name="Text 326"/>
            <p:cNvSpPr txBox="1"/>
            <p:nvPr/>
          </p:nvSpPr>
          <p:spPr>
            <a:xfrm>
              <a:off x="5547481" y="118345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c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334" name="Freeform 333"/>
            <p:cNvSpPr/>
            <p:nvPr/>
          </p:nvSpPr>
          <p:spPr>
            <a:xfrm rot="5400000">
              <a:off x="6108123" y="103946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39" name="Freeform 338"/>
            <p:cNvSpPr/>
            <p:nvPr/>
          </p:nvSpPr>
          <p:spPr>
            <a:xfrm rot="5400000">
              <a:off x="5671123" y="103946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40" name="Freeform 339"/>
            <p:cNvSpPr/>
            <p:nvPr/>
          </p:nvSpPr>
          <p:spPr>
            <a:xfrm rot="5400000">
              <a:off x="6545123" y="103946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27" name="Text 327"/>
            <p:cNvSpPr txBox="1"/>
            <p:nvPr/>
          </p:nvSpPr>
          <p:spPr>
            <a:xfrm>
              <a:off x="6521550" y="117585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q</a:t>
              </a:r>
            </a:p>
          </p:txBody>
        </p:sp>
        <p:sp>
          <p:nvSpPr>
            <p:cNvPr id="328" name="Text 328"/>
            <p:cNvSpPr txBox="1"/>
            <p:nvPr/>
          </p:nvSpPr>
          <p:spPr>
            <a:xfrm>
              <a:off x="5993350" y="118345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cw</a:t>
              </a:r>
            </a:p>
          </p:txBody>
        </p:sp>
        <p:sp>
          <p:nvSpPr>
            <p:cNvPr id="329" name="Text 329"/>
            <p:cNvSpPr txBox="1"/>
            <p:nvPr/>
          </p:nvSpPr>
          <p:spPr>
            <a:xfrm>
              <a:off x="5655843" y="2054351"/>
              <a:ext cx="386327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c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45" name="Freeform 344"/>
            <p:cNvSpPr/>
            <p:nvPr/>
          </p:nvSpPr>
          <p:spPr>
            <a:xfrm rot="5400000">
              <a:off x="5745100" y="2023172"/>
              <a:ext cx="7600" cy="182563"/>
            </a:xfrm>
            <a:custGeom>
              <a:avLst/>
              <a:gdLst/>
              <a:ahLst/>
              <a:cxnLst/>
              <a:rect l="0" t="0" r="0" b="0"/>
              <a:pathLst>
                <a:path w="7600" h="182563" fill="none">
                  <a:moveTo>
                    <a:pt x="0" y="0"/>
                  </a:moveTo>
                  <a:lnTo>
                    <a:pt x="18256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330" name="Text 330"/>
            <p:cNvSpPr txBox="1"/>
            <p:nvPr/>
          </p:nvSpPr>
          <p:spPr>
            <a:xfrm>
              <a:off x="6265674" y="2401785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Times"/>
                </a:rPr>
                <a:t>τ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31" name="Text 331"/>
            <p:cNvSpPr txBox="1"/>
            <p:nvPr/>
          </p:nvSpPr>
          <p:spPr>
            <a:xfrm>
              <a:off x="6638233" y="223584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c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64" name="Freeform 363"/>
            <p:cNvSpPr/>
            <p:nvPr/>
          </p:nvSpPr>
          <p:spPr>
            <a:xfrm rot="5400000">
              <a:off x="6698881" y="2075969"/>
              <a:ext cx="7600" cy="329814"/>
            </a:xfrm>
            <a:custGeom>
              <a:avLst/>
              <a:gdLst/>
              <a:ahLst/>
              <a:cxnLst/>
              <a:rect l="0" t="0" r="0" b="0"/>
              <a:pathLst>
                <a:path w="7600" h="329814" fill="none">
                  <a:moveTo>
                    <a:pt x="0" y="0"/>
                  </a:moveTo>
                  <a:lnTo>
                    <a:pt x="329814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65" name="Freeform 364"/>
            <p:cNvSpPr/>
            <p:nvPr/>
          </p:nvSpPr>
          <p:spPr>
            <a:xfrm rot="5400000">
              <a:off x="6844860" y="525570"/>
              <a:ext cx="7600" cy="1363417"/>
            </a:xfrm>
            <a:custGeom>
              <a:avLst/>
              <a:gdLst/>
              <a:ahLst/>
              <a:cxnLst/>
              <a:rect l="0" t="0" r="0" b="0"/>
              <a:pathLst>
                <a:path w="7600" h="1363417" fill="none">
                  <a:moveTo>
                    <a:pt x="0" y="0"/>
                  </a:moveTo>
                  <a:lnTo>
                    <a:pt x="1363417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32" name="Text 332"/>
            <p:cNvSpPr txBox="1"/>
            <p:nvPr/>
          </p:nvSpPr>
          <p:spPr>
            <a:xfrm>
              <a:off x="7287802" y="1203478"/>
              <a:ext cx="270995" cy="19760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F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k</a:t>
              </a:r>
            </a:p>
          </p:txBody>
        </p:sp>
        <p:sp>
          <p:nvSpPr>
            <p:cNvPr id="333" name="Text 333"/>
            <p:cNvSpPr txBox="1"/>
            <p:nvPr/>
          </p:nvSpPr>
          <p:spPr>
            <a:xfrm>
              <a:off x="7126533" y="223410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>
                  <a:solidFill>
                    <a:srgbClr val="303030"/>
                  </a:solidFill>
                  <a:latin typeface="Arial"/>
                </a:rPr>
                <a:t>so</a:t>
              </a:r>
              <a:r>
                <a:rPr sz="1520" i="1" baseline="-25000" dirty="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369" name="Freeform 368"/>
            <p:cNvSpPr/>
            <p:nvPr/>
          </p:nvSpPr>
          <p:spPr>
            <a:xfrm rot="5400000">
              <a:off x="6970365" y="3091309"/>
              <a:ext cx="7600" cy="199145"/>
            </a:xfrm>
            <a:custGeom>
              <a:avLst/>
              <a:gdLst/>
              <a:ahLst/>
              <a:cxnLst/>
              <a:rect l="0" t="0" r="0" b="0"/>
              <a:pathLst>
                <a:path w="7600" h="199145" fill="none">
                  <a:moveTo>
                    <a:pt x="0" y="0"/>
                  </a:moveTo>
                  <a:lnTo>
                    <a:pt x="199145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7" name="Text 334"/>
            <p:cNvSpPr txBox="1"/>
            <p:nvPr/>
          </p:nvSpPr>
          <p:spPr>
            <a:xfrm>
              <a:off x="7110398" y="3187074"/>
              <a:ext cx="386326" cy="23392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vo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72" name="Component"/>
            <p:cNvSpPr/>
            <p:nvPr/>
          </p:nvSpPr>
          <p:spPr>
            <a:xfrm rot="10800000">
              <a:off x="4581599" y="2643768"/>
              <a:ext cx="1483718" cy="460882"/>
            </a:xfrm>
            <a:custGeom>
              <a:avLst/>
              <a:gdLst>
                <a:gd name="connsiteX0" fmla="*/ 741859 w 1483718"/>
                <a:gd name="connsiteY0" fmla="*/ 460882 h 460882"/>
                <a:gd name="connsiteX1" fmla="*/ 741859 w 1483718"/>
                <a:gd name="connsiteY1" fmla="*/ 0 h 460882"/>
                <a:gd name="connsiteX2" fmla="*/ 1483718 w 1483718"/>
                <a:gd name="connsiteY2" fmla="*/ 230441 h 460882"/>
                <a:gd name="connsiteX3" fmla="*/ 0 w 1483718"/>
                <a:gd name="connsiteY3" fmla="*/ 230441 h 460882"/>
                <a:gd name="connsiteX4" fmla="*/ 741859 w 1483718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483718" h="460882">
                  <a:moveTo>
                    <a:pt x="1368821" y="460882"/>
                  </a:moveTo>
                  <a:cubicBezTo>
                    <a:pt x="1432281" y="460882"/>
                    <a:pt x="1483718" y="409442"/>
                    <a:pt x="1483718" y="345985"/>
                  </a:cubicBezTo>
                  <a:lnTo>
                    <a:pt x="1483718" y="114898"/>
                  </a:lnTo>
                  <a:cubicBezTo>
                    <a:pt x="1483718" y="51440"/>
                    <a:pt x="1432281" y="0"/>
                    <a:pt x="1368821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368821" y="460882"/>
                  </a:lnTo>
                  <a:close/>
                </a:path>
              </a:pathLst>
            </a:custGeom>
            <a:solidFill>
              <a:srgbClr val="DCDCDD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335" name="Text 335"/>
            <p:cNvSpPr txBox="1"/>
            <p:nvPr/>
          </p:nvSpPr>
          <p:spPr>
            <a:xfrm>
              <a:off x="4601426" y="2717246"/>
              <a:ext cx="1296682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 dirty="0">
                  <a:solidFill>
                    <a:srgbClr val="303030"/>
                  </a:solidFill>
                  <a:latin typeface="Arial"/>
                </a:rPr>
                <a:t>Memory Retrieval Unit</a:t>
              </a:r>
            </a:p>
          </p:txBody>
        </p:sp>
        <p:grpSp>
          <p:nvGrpSpPr>
            <p:cNvPr id="374" name="Group 373"/>
            <p:cNvGrpSpPr/>
            <p:nvPr/>
          </p:nvGrpSpPr>
          <p:grpSpPr>
            <a:xfrm>
              <a:off x="5805605" y="2790336"/>
              <a:ext cx="172347" cy="176760"/>
              <a:chOff x="5805605" y="2790336"/>
              <a:chExt cx="172347" cy="176760"/>
            </a:xfrm>
          </p:grpSpPr>
          <p:sp>
            <p:nvSpPr>
              <p:cNvPr id="375" name="Freeform 374"/>
              <p:cNvSpPr/>
              <p:nvPr/>
            </p:nvSpPr>
            <p:spPr>
              <a:xfrm>
                <a:off x="5830259" y="2813617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76" name="Freeform 375"/>
              <p:cNvSpPr/>
              <p:nvPr/>
            </p:nvSpPr>
            <p:spPr>
              <a:xfrm>
                <a:off x="5830259" y="281361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77" name="Freeform 376"/>
              <p:cNvSpPr/>
              <p:nvPr/>
            </p:nvSpPr>
            <p:spPr>
              <a:xfrm flipV="1">
                <a:off x="5831529" y="2845838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78" name="Freeform 377"/>
              <p:cNvSpPr/>
              <p:nvPr/>
            </p:nvSpPr>
            <p:spPr>
              <a:xfrm flipV="1">
                <a:off x="5831529" y="2847107"/>
                <a:ext cx="123947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79" name="Freeform 378"/>
              <p:cNvSpPr/>
              <p:nvPr/>
            </p:nvSpPr>
            <p:spPr>
              <a:xfrm rot="-10800000" flipH="1">
                <a:off x="5830259" y="2910885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0" name="Freeform 379"/>
              <p:cNvSpPr/>
              <p:nvPr/>
            </p:nvSpPr>
            <p:spPr>
              <a:xfrm rot="10800000" flipH="1" flipV="1">
                <a:off x="5831529" y="2878996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1" name="Freeform 380"/>
              <p:cNvSpPr/>
              <p:nvPr/>
            </p:nvSpPr>
            <p:spPr>
              <a:xfrm>
                <a:off x="5805605" y="279033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2" name="Freeform 381"/>
              <p:cNvSpPr/>
              <p:nvPr/>
            </p:nvSpPr>
            <p:spPr>
              <a:xfrm>
                <a:off x="5805605" y="285472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3" name="Freeform 382"/>
              <p:cNvSpPr/>
              <p:nvPr/>
            </p:nvSpPr>
            <p:spPr>
              <a:xfrm>
                <a:off x="5805605" y="291911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4" name="Freeform 383"/>
              <p:cNvSpPr/>
              <p:nvPr/>
            </p:nvSpPr>
            <p:spPr>
              <a:xfrm>
                <a:off x="5929968" y="2822530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85" name="Freeform 384"/>
              <p:cNvSpPr/>
              <p:nvPr/>
            </p:nvSpPr>
            <p:spPr>
              <a:xfrm>
                <a:off x="5929968" y="288691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386" name="Freeform 385"/>
            <p:cNvSpPr/>
            <p:nvPr/>
          </p:nvSpPr>
          <p:spPr>
            <a:xfrm rot="5400000">
              <a:off x="4759549" y="954967"/>
              <a:ext cx="7600" cy="1082217"/>
            </a:xfrm>
            <a:custGeom>
              <a:avLst/>
              <a:gdLst/>
              <a:ahLst/>
              <a:cxnLst/>
              <a:rect l="0" t="0" r="0" b="0"/>
              <a:pathLst>
                <a:path w="7600" h="1082217" fill="none">
                  <a:moveTo>
                    <a:pt x="0" y="0"/>
                  </a:moveTo>
                  <a:lnTo>
                    <a:pt x="1082217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88" name="Freeform 387"/>
            <p:cNvSpPr/>
            <p:nvPr/>
          </p:nvSpPr>
          <p:spPr>
            <a:xfrm rot="5400000">
              <a:off x="5703340" y="2178939"/>
              <a:ext cx="7600" cy="266235"/>
            </a:xfrm>
            <a:custGeom>
              <a:avLst/>
              <a:gdLst/>
              <a:ahLst/>
              <a:cxnLst/>
              <a:rect l="0" t="0" r="0" b="0"/>
              <a:pathLst>
                <a:path w="7600" h="266235" fill="none">
                  <a:moveTo>
                    <a:pt x="0" y="0"/>
                  </a:moveTo>
                  <a:lnTo>
                    <a:pt x="266235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91" name="Freeform 390"/>
            <p:cNvSpPr/>
            <p:nvPr/>
          </p:nvSpPr>
          <p:spPr>
            <a:xfrm rot="5400000">
              <a:off x="4409477" y="2664525"/>
              <a:ext cx="7600" cy="1387114"/>
            </a:xfrm>
            <a:custGeom>
              <a:avLst/>
              <a:gdLst/>
              <a:ahLst/>
              <a:cxnLst/>
              <a:rect l="0" t="0" r="0" b="0"/>
              <a:pathLst>
                <a:path w="7600" h="1387114" fill="none">
                  <a:moveTo>
                    <a:pt x="0" y="0"/>
                  </a:moveTo>
                  <a:lnTo>
                    <a:pt x="1387114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92" name="Freeform 391"/>
            <p:cNvSpPr/>
            <p:nvPr/>
          </p:nvSpPr>
          <p:spPr>
            <a:xfrm rot="5400000">
              <a:off x="5208068" y="3098290"/>
              <a:ext cx="7600" cy="185179"/>
            </a:xfrm>
            <a:custGeom>
              <a:avLst/>
              <a:gdLst/>
              <a:ahLst/>
              <a:cxnLst/>
              <a:rect l="0" t="0" r="0" b="0"/>
              <a:pathLst>
                <a:path w="7600" h="185179" fill="none">
                  <a:moveTo>
                    <a:pt x="0" y="0"/>
                  </a:moveTo>
                  <a:lnTo>
                    <a:pt x="185179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337" name="Text 337"/>
            <p:cNvSpPr txBox="1"/>
            <p:nvPr/>
          </p:nvSpPr>
          <p:spPr>
            <a:xfrm>
              <a:off x="5340609" y="3187078"/>
              <a:ext cx="386326" cy="21280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>
                  <a:solidFill>
                    <a:srgbClr val="303030"/>
                  </a:solidFill>
                  <a:latin typeface="Arial"/>
                </a:rPr>
                <a:t>mo</a:t>
              </a:r>
              <a:r>
                <a:rPr sz="1520" i="1" baseline="-25000" dirty="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338" name="Text 338"/>
            <p:cNvSpPr txBox="1"/>
            <p:nvPr/>
          </p:nvSpPr>
          <p:spPr>
            <a:xfrm>
              <a:off x="4815534" y="3179406"/>
              <a:ext cx="280867" cy="19006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rh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95" name="Component"/>
            <p:cNvSpPr/>
            <p:nvPr/>
          </p:nvSpPr>
          <p:spPr>
            <a:xfrm rot="-10800000">
              <a:off x="5524683" y="3729808"/>
              <a:ext cx="1483718" cy="460882"/>
            </a:xfrm>
            <a:custGeom>
              <a:avLst/>
              <a:gdLst>
                <a:gd name="connsiteX0" fmla="*/ 741859 w 1483718"/>
                <a:gd name="connsiteY0" fmla="*/ 460882 h 460882"/>
                <a:gd name="connsiteX1" fmla="*/ 741859 w 1483718"/>
                <a:gd name="connsiteY1" fmla="*/ 0 h 460882"/>
                <a:gd name="connsiteX2" fmla="*/ 1483718 w 1483718"/>
                <a:gd name="connsiteY2" fmla="*/ 230441 h 460882"/>
                <a:gd name="connsiteX3" fmla="*/ 0 w 1483718"/>
                <a:gd name="connsiteY3" fmla="*/ 230441 h 460882"/>
                <a:gd name="connsiteX4" fmla="*/ 741859 w 1483718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483718" h="460882">
                  <a:moveTo>
                    <a:pt x="1368821" y="460882"/>
                  </a:moveTo>
                  <a:cubicBezTo>
                    <a:pt x="1432281" y="460882"/>
                    <a:pt x="1483718" y="409442"/>
                    <a:pt x="1483718" y="345985"/>
                  </a:cubicBezTo>
                  <a:lnTo>
                    <a:pt x="1483718" y="114898"/>
                  </a:lnTo>
                  <a:cubicBezTo>
                    <a:pt x="1483718" y="51440"/>
                    <a:pt x="1432281" y="0"/>
                    <a:pt x="1368821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368821" y="460882"/>
                  </a:lnTo>
                  <a:close/>
                </a:path>
              </a:pathLst>
            </a:custGeom>
            <a:solidFill>
              <a:srgbClr val="EBEBEB">
                <a:alpha val="80000"/>
              </a:srgbClr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13000"/>
                </a:srgbClr>
              </a:outerShdw>
            </a:effectLst>
          </p:spPr>
        </p:sp>
        <p:sp>
          <p:nvSpPr>
            <p:cNvPr id="8" name="Text 339"/>
            <p:cNvSpPr txBox="1"/>
            <p:nvPr/>
          </p:nvSpPr>
          <p:spPr>
            <a:xfrm>
              <a:off x="5512051" y="3803286"/>
              <a:ext cx="1283518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Reasoning</a:t>
              </a:r>
            </a:p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Unit</a:t>
              </a:r>
            </a:p>
          </p:txBody>
        </p:sp>
        <p:grpSp>
          <p:nvGrpSpPr>
            <p:cNvPr id="397" name="Group 396"/>
            <p:cNvGrpSpPr/>
            <p:nvPr/>
          </p:nvGrpSpPr>
          <p:grpSpPr>
            <a:xfrm>
              <a:off x="6748666" y="3876376"/>
              <a:ext cx="172347" cy="176760"/>
              <a:chOff x="6748666" y="3876376"/>
              <a:chExt cx="172347" cy="176760"/>
            </a:xfrm>
          </p:grpSpPr>
          <p:sp>
            <p:nvSpPr>
              <p:cNvPr id="398" name="Freeform 397"/>
              <p:cNvSpPr/>
              <p:nvPr/>
            </p:nvSpPr>
            <p:spPr>
              <a:xfrm>
                <a:off x="6773321" y="3899657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99" name="Freeform 398"/>
              <p:cNvSpPr/>
              <p:nvPr/>
            </p:nvSpPr>
            <p:spPr>
              <a:xfrm>
                <a:off x="6773320" y="389965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0" name="Freeform 399"/>
              <p:cNvSpPr/>
              <p:nvPr/>
            </p:nvSpPr>
            <p:spPr>
              <a:xfrm flipV="1">
                <a:off x="6774590" y="3931878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1" name="Freeform 400"/>
              <p:cNvSpPr/>
              <p:nvPr/>
            </p:nvSpPr>
            <p:spPr>
              <a:xfrm flipV="1">
                <a:off x="6774590" y="393314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2" name="Freeform 401"/>
              <p:cNvSpPr/>
              <p:nvPr/>
            </p:nvSpPr>
            <p:spPr>
              <a:xfrm rot="-10800000" flipH="1">
                <a:off x="6773321" y="3996925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3" name="Freeform 402"/>
              <p:cNvSpPr/>
              <p:nvPr/>
            </p:nvSpPr>
            <p:spPr>
              <a:xfrm rot="10800000" flipH="1" flipV="1">
                <a:off x="6774590" y="3965036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4" name="Freeform 403"/>
              <p:cNvSpPr/>
              <p:nvPr/>
            </p:nvSpPr>
            <p:spPr>
              <a:xfrm>
                <a:off x="6748666" y="387637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5" name="Freeform 404"/>
              <p:cNvSpPr/>
              <p:nvPr/>
            </p:nvSpPr>
            <p:spPr>
              <a:xfrm>
                <a:off x="6748666" y="394076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6" name="Freeform 405"/>
              <p:cNvSpPr/>
              <p:nvPr/>
            </p:nvSpPr>
            <p:spPr>
              <a:xfrm>
                <a:off x="6748666" y="400515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7" name="Freeform 406"/>
              <p:cNvSpPr/>
              <p:nvPr/>
            </p:nvSpPr>
            <p:spPr>
              <a:xfrm>
                <a:off x="6873029" y="3908570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08" name="Freeform 407"/>
              <p:cNvSpPr/>
              <p:nvPr/>
            </p:nvSpPr>
            <p:spPr>
              <a:xfrm>
                <a:off x="6873029" y="397295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9" name="Text 340"/>
            <p:cNvSpPr txBox="1"/>
            <p:nvPr/>
          </p:nvSpPr>
          <p:spPr>
            <a:xfrm>
              <a:off x="6026547" y="3327610"/>
              <a:ext cx="239326" cy="207602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c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410" name="Freeform 409"/>
            <p:cNvSpPr/>
            <p:nvPr/>
          </p:nvSpPr>
          <p:spPr>
            <a:xfrm rot="5400000">
              <a:off x="6063283" y="3168555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12" name="Freeform 411"/>
            <p:cNvSpPr/>
            <p:nvPr/>
          </p:nvSpPr>
          <p:spPr>
            <a:xfrm rot="5400000">
              <a:off x="6618815" y="2954149"/>
              <a:ext cx="7600" cy="473453"/>
            </a:xfrm>
            <a:custGeom>
              <a:avLst/>
              <a:gdLst/>
              <a:ahLst/>
              <a:cxnLst/>
              <a:rect l="0" t="0" r="0" b="0"/>
              <a:pathLst>
                <a:path w="7600" h="473453" fill="none">
                  <a:moveTo>
                    <a:pt x="0" y="0"/>
                  </a:moveTo>
                  <a:lnTo>
                    <a:pt x="47345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13" name="Freeform 412"/>
            <p:cNvSpPr/>
            <p:nvPr/>
          </p:nvSpPr>
          <p:spPr>
            <a:xfrm rot="5400000">
              <a:off x="5506460" y="4048572"/>
              <a:ext cx="7600" cy="463763"/>
            </a:xfrm>
            <a:custGeom>
              <a:avLst/>
              <a:gdLst/>
              <a:ahLst/>
              <a:cxnLst/>
              <a:rect l="0" t="0" r="0" b="0"/>
              <a:pathLst>
                <a:path w="7600" h="463763" fill="none">
                  <a:moveTo>
                    <a:pt x="0" y="0"/>
                  </a:moveTo>
                  <a:lnTo>
                    <a:pt x="46376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14" name="Freeform 413"/>
            <p:cNvSpPr/>
            <p:nvPr/>
          </p:nvSpPr>
          <p:spPr>
            <a:xfrm rot="5400000">
              <a:off x="6585660" y="4040972"/>
              <a:ext cx="7600" cy="463763"/>
            </a:xfrm>
            <a:custGeom>
              <a:avLst/>
              <a:gdLst/>
              <a:ahLst/>
              <a:cxnLst/>
              <a:rect l="0" t="0" r="0" b="0"/>
              <a:pathLst>
                <a:path w="7600" h="463763" fill="none">
                  <a:moveTo>
                    <a:pt x="0" y="0"/>
                  </a:moveTo>
                  <a:lnTo>
                    <a:pt x="46376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15" name="Freeform 414"/>
            <p:cNvSpPr/>
            <p:nvPr/>
          </p:nvSpPr>
          <p:spPr>
            <a:xfrm rot="5400000">
              <a:off x="5676037" y="1339252"/>
              <a:ext cx="7600" cy="1550400"/>
            </a:xfrm>
            <a:custGeom>
              <a:avLst/>
              <a:gdLst/>
              <a:ahLst/>
              <a:cxnLst/>
              <a:rect l="0" t="0" r="0" b="0"/>
              <a:pathLst>
                <a:path w="7600" h="1550400" fill="none">
                  <a:moveTo>
                    <a:pt x="0" y="0"/>
                  </a:moveTo>
                  <a:lnTo>
                    <a:pt x="1550400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41" name="Text 341"/>
            <p:cNvSpPr txBox="1"/>
            <p:nvPr/>
          </p:nvSpPr>
          <p:spPr>
            <a:xfrm>
              <a:off x="5764591" y="4299470"/>
              <a:ext cx="449344" cy="26241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h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r>
                <a:rPr sz="1520" i="1" baseline="30000" dirty="0" err="1">
                  <a:solidFill>
                    <a:srgbClr val="303030"/>
                  </a:solidFill>
                  <a:latin typeface="Arial"/>
                </a:rPr>
                <a:t>a</a:t>
              </a: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,h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r>
                <a:rPr sz="1520" i="1" baseline="30000" dirty="0" err="1">
                  <a:solidFill>
                    <a:srgbClr val="303030"/>
                  </a:solidFill>
                  <a:latin typeface="Arial"/>
                </a:rPr>
                <a:t>u</a:t>
              </a:r>
              <a:endParaRPr sz="1520" i="1" baseline="30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42" name="Text 342"/>
            <p:cNvSpPr txBox="1"/>
            <p:nvPr/>
          </p:nvSpPr>
          <p:spPr>
            <a:xfrm>
              <a:off x="6350579" y="4231865"/>
              <a:ext cx="478625" cy="285213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g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  <a:r>
                <a:rPr sz="1520" i="1" baseline="30000">
                  <a:solidFill>
                    <a:srgbClr val="303030"/>
                  </a:solidFill>
                  <a:latin typeface="Arial"/>
                </a:rPr>
                <a:t>v</a:t>
              </a:r>
              <a:r>
                <a:rPr sz="1520" i="1">
                  <a:solidFill>
                    <a:srgbClr val="303030"/>
                  </a:solidFill>
                  <a:latin typeface="Arial"/>
                </a:rPr>
                <a:t>,g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  <a:r>
                <a:rPr sz="1520" i="1" baseline="30000">
                  <a:solidFill>
                    <a:srgbClr val="303030"/>
                  </a:solidFill>
                  <a:latin typeface="Arial"/>
                </a:rPr>
                <a:t>m</a:t>
              </a:r>
            </a:p>
          </p:txBody>
        </p:sp>
        <p:sp>
          <p:nvSpPr>
            <p:cNvPr id="418" name="Component"/>
            <p:cNvSpPr/>
            <p:nvPr/>
          </p:nvSpPr>
          <p:spPr>
            <a:xfrm rot="10800000">
              <a:off x="4192001" y="4801157"/>
              <a:ext cx="1731827" cy="460882"/>
            </a:xfrm>
            <a:custGeom>
              <a:avLst/>
              <a:gdLst>
                <a:gd name="connsiteX0" fmla="*/ 865914 w 1731827"/>
                <a:gd name="connsiteY0" fmla="*/ 460882 h 460882"/>
                <a:gd name="connsiteX1" fmla="*/ 865914 w 1731827"/>
                <a:gd name="connsiteY1" fmla="*/ 0 h 460882"/>
                <a:gd name="connsiteX2" fmla="*/ 1731827 w 1731827"/>
                <a:gd name="connsiteY2" fmla="*/ 230441 h 460882"/>
                <a:gd name="connsiteX3" fmla="*/ 0 w 1731827"/>
                <a:gd name="connsiteY3" fmla="*/ 230441 h 460882"/>
                <a:gd name="connsiteX4" fmla="*/ 865914 w 1731827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731827" h="460882">
                  <a:moveTo>
                    <a:pt x="1616930" y="460882"/>
                  </a:moveTo>
                  <a:cubicBezTo>
                    <a:pt x="1680390" y="460882"/>
                    <a:pt x="1731827" y="409442"/>
                    <a:pt x="1731827" y="345985"/>
                  </a:cubicBezTo>
                  <a:lnTo>
                    <a:pt x="1731827" y="114898"/>
                  </a:lnTo>
                  <a:cubicBezTo>
                    <a:pt x="1731827" y="51440"/>
                    <a:pt x="1680390" y="0"/>
                    <a:pt x="1616930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616930" y="460882"/>
                  </a:lnTo>
                  <a:close/>
                </a:path>
              </a:pathLst>
            </a:custGeom>
            <a:solidFill>
              <a:srgbClr val="DCDCDD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343" name="Text 343"/>
            <p:cNvSpPr txBox="1"/>
            <p:nvPr/>
          </p:nvSpPr>
          <p:spPr>
            <a:xfrm>
              <a:off x="4245198" y="4874613"/>
              <a:ext cx="1366723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Memory</a:t>
              </a:r>
            </a:p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Update Unit</a:t>
              </a:r>
            </a:p>
          </p:txBody>
        </p:sp>
        <p:grpSp>
          <p:nvGrpSpPr>
            <p:cNvPr id="420" name="Group 419"/>
            <p:cNvGrpSpPr/>
            <p:nvPr/>
          </p:nvGrpSpPr>
          <p:grpSpPr>
            <a:xfrm>
              <a:off x="5645792" y="4930876"/>
              <a:ext cx="172347" cy="176760"/>
              <a:chOff x="5645792" y="4930876"/>
              <a:chExt cx="172347" cy="176760"/>
            </a:xfrm>
          </p:grpSpPr>
          <p:sp>
            <p:nvSpPr>
              <p:cNvPr id="421" name="Freeform 420"/>
              <p:cNvSpPr/>
              <p:nvPr/>
            </p:nvSpPr>
            <p:spPr>
              <a:xfrm>
                <a:off x="5670447" y="4954157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2" name="Freeform 421"/>
              <p:cNvSpPr/>
              <p:nvPr/>
            </p:nvSpPr>
            <p:spPr>
              <a:xfrm>
                <a:off x="5670446" y="495415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3" name="Freeform 422"/>
              <p:cNvSpPr/>
              <p:nvPr/>
            </p:nvSpPr>
            <p:spPr>
              <a:xfrm flipV="1">
                <a:off x="5671716" y="4986378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4" name="Freeform 423"/>
              <p:cNvSpPr/>
              <p:nvPr/>
            </p:nvSpPr>
            <p:spPr>
              <a:xfrm flipV="1">
                <a:off x="5671716" y="498764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5" name="Freeform 424"/>
              <p:cNvSpPr/>
              <p:nvPr/>
            </p:nvSpPr>
            <p:spPr>
              <a:xfrm rot="-10800000" flipH="1">
                <a:off x="5670447" y="5051425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6" name="Freeform 425"/>
              <p:cNvSpPr/>
              <p:nvPr/>
            </p:nvSpPr>
            <p:spPr>
              <a:xfrm rot="10800000" flipH="1" flipV="1">
                <a:off x="5671716" y="5019536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7" name="Freeform 426"/>
              <p:cNvSpPr/>
              <p:nvPr/>
            </p:nvSpPr>
            <p:spPr>
              <a:xfrm>
                <a:off x="5645792" y="493087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8" name="Freeform 427"/>
              <p:cNvSpPr/>
              <p:nvPr/>
            </p:nvSpPr>
            <p:spPr>
              <a:xfrm>
                <a:off x="5645792" y="499526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29" name="Freeform 428"/>
              <p:cNvSpPr/>
              <p:nvPr/>
            </p:nvSpPr>
            <p:spPr>
              <a:xfrm>
                <a:off x="5645792" y="505965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30" name="Freeform 429"/>
              <p:cNvSpPr/>
              <p:nvPr/>
            </p:nvSpPr>
            <p:spPr>
              <a:xfrm>
                <a:off x="5770155" y="4963070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31" name="Freeform 430"/>
              <p:cNvSpPr/>
              <p:nvPr/>
            </p:nvSpPr>
            <p:spPr>
              <a:xfrm>
                <a:off x="5770155" y="502745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10" name="Text 344"/>
            <p:cNvSpPr txBox="1"/>
            <p:nvPr/>
          </p:nvSpPr>
          <p:spPr>
            <a:xfrm>
              <a:off x="5373346" y="4376227"/>
              <a:ext cx="386327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vo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434" name="Freeform 433"/>
            <p:cNvSpPr/>
            <p:nvPr/>
          </p:nvSpPr>
          <p:spPr>
            <a:xfrm rot="5400000">
              <a:off x="5420163" y="424743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37" name="Freeform 436"/>
            <p:cNvSpPr/>
            <p:nvPr/>
          </p:nvSpPr>
          <p:spPr>
            <a:xfrm rot="5400000">
              <a:off x="4648763" y="51574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38" name="Freeform 437"/>
            <p:cNvSpPr/>
            <p:nvPr/>
          </p:nvSpPr>
          <p:spPr>
            <a:xfrm rot="5400000">
              <a:off x="5070563" y="51574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11" name="Text 345"/>
            <p:cNvSpPr txBox="1"/>
            <p:nvPr/>
          </p:nvSpPr>
          <p:spPr>
            <a:xfrm>
              <a:off x="5239620" y="5467078"/>
              <a:ext cx="386326" cy="1900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M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346" name="Text 346"/>
            <p:cNvSpPr txBox="1"/>
            <p:nvPr/>
          </p:nvSpPr>
          <p:spPr>
            <a:xfrm>
              <a:off x="4365833" y="5467078"/>
              <a:ext cx="444618" cy="1900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wh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441" name="Freeform 440"/>
            <p:cNvSpPr/>
            <p:nvPr/>
          </p:nvSpPr>
          <p:spPr>
            <a:xfrm rot="5400000">
              <a:off x="2541892" y="-561565"/>
              <a:ext cx="7600" cy="3537686"/>
            </a:xfrm>
            <a:custGeom>
              <a:avLst/>
              <a:gdLst/>
              <a:ahLst/>
              <a:cxnLst/>
              <a:rect l="0" t="0" r="0" b="0"/>
              <a:pathLst>
                <a:path w="7600" h="3537686" fill="none">
                  <a:moveTo>
                    <a:pt x="0" y="0"/>
                  </a:moveTo>
                  <a:lnTo>
                    <a:pt x="3537686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42" name="Freeform 441"/>
            <p:cNvSpPr/>
            <p:nvPr/>
          </p:nvSpPr>
          <p:spPr>
            <a:xfrm rot="5400000">
              <a:off x="2868699" y="-170165"/>
              <a:ext cx="7600" cy="3271686"/>
            </a:xfrm>
            <a:custGeom>
              <a:avLst/>
              <a:gdLst/>
              <a:ahLst/>
              <a:cxnLst/>
              <a:rect l="0" t="0" r="0" b="0"/>
              <a:pathLst>
                <a:path w="7600" h="3271686" fill="none">
                  <a:moveTo>
                    <a:pt x="0" y="0"/>
                  </a:moveTo>
                  <a:lnTo>
                    <a:pt x="3271686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47" name="Text 347"/>
            <p:cNvSpPr txBox="1"/>
            <p:nvPr/>
          </p:nvSpPr>
          <p:spPr>
            <a:xfrm>
              <a:off x="3930715" y="1188278"/>
              <a:ext cx="375282" cy="21280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>
                  <a:solidFill>
                    <a:srgbClr val="303030"/>
                  </a:solidFill>
                  <a:latin typeface="Arial"/>
                </a:rPr>
                <a:t>wh</a:t>
              </a:r>
              <a:r>
                <a:rPr sz="1520" i="1" baseline="-25000" dirty="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444" name="Component"/>
            <p:cNvSpPr/>
            <p:nvPr/>
          </p:nvSpPr>
          <p:spPr>
            <a:xfrm rot="-10800000">
              <a:off x="6630627" y="4791931"/>
              <a:ext cx="1611200" cy="460882"/>
            </a:xfrm>
            <a:custGeom>
              <a:avLst/>
              <a:gdLst>
                <a:gd name="connsiteX0" fmla="*/ 805600 w 1611200"/>
                <a:gd name="connsiteY0" fmla="*/ 460882 h 460882"/>
                <a:gd name="connsiteX1" fmla="*/ 805600 w 1611200"/>
                <a:gd name="connsiteY1" fmla="*/ 0 h 460882"/>
                <a:gd name="connsiteX2" fmla="*/ 1611200 w 1611200"/>
                <a:gd name="connsiteY2" fmla="*/ 230441 h 460882"/>
                <a:gd name="connsiteX3" fmla="*/ 0 w 1611200"/>
                <a:gd name="connsiteY3" fmla="*/ 230441 h 460882"/>
                <a:gd name="connsiteX4" fmla="*/ 805600 w 1611200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611200" h="460882">
                  <a:moveTo>
                    <a:pt x="1496303" y="460882"/>
                  </a:moveTo>
                  <a:cubicBezTo>
                    <a:pt x="1559763" y="460882"/>
                    <a:pt x="1611200" y="409442"/>
                    <a:pt x="1611200" y="345985"/>
                  </a:cubicBezTo>
                  <a:lnTo>
                    <a:pt x="1611200" y="114898"/>
                  </a:lnTo>
                  <a:cubicBezTo>
                    <a:pt x="1611200" y="51440"/>
                    <a:pt x="1559763" y="0"/>
                    <a:pt x="1496303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496303" y="460882"/>
                  </a:lnTo>
                  <a:close/>
                </a:path>
              </a:pathLst>
            </a:custGeom>
            <a:solidFill>
              <a:srgbClr val="DCDCDD"/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348" name="Text 348"/>
            <p:cNvSpPr txBox="1"/>
            <p:nvPr/>
          </p:nvSpPr>
          <p:spPr>
            <a:xfrm>
              <a:off x="6683830" y="4872986"/>
              <a:ext cx="1280638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Summary Object</a:t>
              </a:r>
            </a:p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Update Unit</a:t>
              </a:r>
            </a:p>
          </p:txBody>
        </p:sp>
        <p:grpSp>
          <p:nvGrpSpPr>
            <p:cNvPr id="446" name="Group 445"/>
            <p:cNvGrpSpPr/>
            <p:nvPr/>
          </p:nvGrpSpPr>
          <p:grpSpPr>
            <a:xfrm>
              <a:off x="8001739" y="4943219"/>
              <a:ext cx="172347" cy="176760"/>
              <a:chOff x="8001739" y="4943219"/>
              <a:chExt cx="172347" cy="176760"/>
            </a:xfrm>
          </p:grpSpPr>
          <p:sp>
            <p:nvSpPr>
              <p:cNvPr id="447" name="Freeform 446"/>
              <p:cNvSpPr/>
              <p:nvPr/>
            </p:nvSpPr>
            <p:spPr>
              <a:xfrm>
                <a:off x="8026393" y="4966500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48" name="Freeform 447"/>
              <p:cNvSpPr/>
              <p:nvPr/>
            </p:nvSpPr>
            <p:spPr>
              <a:xfrm>
                <a:off x="8026393" y="4966500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49" name="Freeform 448"/>
              <p:cNvSpPr/>
              <p:nvPr/>
            </p:nvSpPr>
            <p:spPr>
              <a:xfrm flipV="1">
                <a:off x="8027663" y="4998720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0" name="Freeform 449"/>
              <p:cNvSpPr/>
              <p:nvPr/>
            </p:nvSpPr>
            <p:spPr>
              <a:xfrm flipV="1">
                <a:off x="8027663" y="4999989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1" name="Freeform 450"/>
              <p:cNvSpPr/>
              <p:nvPr/>
            </p:nvSpPr>
            <p:spPr>
              <a:xfrm rot="-10800000" flipH="1">
                <a:off x="8026393" y="5063768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2" name="Freeform 451"/>
              <p:cNvSpPr/>
              <p:nvPr/>
            </p:nvSpPr>
            <p:spPr>
              <a:xfrm rot="10800000" flipH="1" flipV="1">
                <a:off x="8027663" y="5031879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3" name="Freeform 452"/>
              <p:cNvSpPr/>
              <p:nvPr/>
            </p:nvSpPr>
            <p:spPr>
              <a:xfrm>
                <a:off x="8001739" y="494321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4" name="Freeform 453"/>
              <p:cNvSpPr/>
              <p:nvPr/>
            </p:nvSpPr>
            <p:spPr>
              <a:xfrm>
                <a:off x="8001739" y="500760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5" name="Freeform 454"/>
              <p:cNvSpPr/>
              <p:nvPr/>
            </p:nvSpPr>
            <p:spPr>
              <a:xfrm>
                <a:off x="8001739" y="507199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6" name="Freeform 455"/>
              <p:cNvSpPr/>
              <p:nvPr/>
            </p:nvSpPr>
            <p:spPr>
              <a:xfrm>
                <a:off x="8126102" y="497541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457" name="Freeform 456"/>
              <p:cNvSpPr/>
              <p:nvPr/>
            </p:nvSpPr>
            <p:spPr>
              <a:xfrm>
                <a:off x="8126102" y="5039801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458" name="Freeform 457"/>
            <p:cNvSpPr/>
            <p:nvPr/>
          </p:nvSpPr>
          <p:spPr>
            <a:xfrm rot="5400000">
              <a:off x="7478053" y="424743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469" name="Freeform 468"/>
            <p:cNvSpPr/>
            <p:nvPr/>
          </p:nvSpPr>
          <p:spPr>
            <a:xfrm rot="5400000">
              <a:off x="7041076" y="424743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49" name="Text 349"/>
            <p:cNvSpPr txBox="1"/>
            <p:nvPr/>
          </p:nvSpPr>
          <p:spPr>
            <a:xfrm>
              <a:off x="7893229" y="4380248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so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350" name="Text 350"/>
            <p:cNvSpPr txBox="1"/>
            <p:nvPr/>
          </p:nvSpPr>
          <p:spPr>
            <a:xfrm>
              <a:off x="7368494" y="4380248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vo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351" name="Text 351"/>
            <p:cNvSpPr txBox="1"/>
            <p:nvPr/>
          </p:nvSpPr>
          <p:spPr>
            <a:xfrm>
              <a:off x="6884374" y="4376227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mo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492" name="Freeform 491"/>
            <p:cNvSpPr/>
            <p:nvPr/>
          </p:nvSpPr>
          <p:spPr>
            <a:xfrm rot="5400000">
              <a:off x="7263368" y="51574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52" name="Text 352"/>
            <p:cNvSpPr txBox="1"/>
            <p:nvPr/>
          </p:nvSpPr>
          <p:spPr>
            <a:xfrm>
              <a:off x="7537275" y="5467078"/>
              <a:ext cx="302726" cy="1900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so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496" name="Freeform 495"/>
            <p:cNvSpPr/>
            <p:nvPr/>
          </p:nvSpPr>
          <p:spPr>
            <a:xfrm rot="5400000">
              <a:off x="6063283" y="51574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53" name="Text 353"/>
            <p:cNvSpPr txBox="1"/>
            <p:nvPr/>
          </p:nvSpPr>
          <p:spPr>
            <a:xfrm>
              <a:off x="6308773" y="5467078"/>
              <a:ext cx="239326" cy="1900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c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  <p:sp>
          <p:nvSpPr>
            <p:cNvPr id="354" name="Text 354"/>
            <p:cNvSpPr txBox="1"/>
            <p:nvPr/>
          </p:nvSpPr>
          <p:spPr>
            <a:xfrm>
              <a:off x="4540329" y="1188278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M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503" name="Line"/>
            <p:cNvSpPr/>
            <p:nvPr/>
          </p:nvSpPr>
          <p:spPr>
            <a:xfrm rot="-7140600">
              <a:off x="4988544" y="1474446"/>
              <a:ext cx="463596" cy="836006"/>
            </a:xfrm>
            <a:custGeom>
              <a:avLst/>
              <a:gdLst/>
              <a:ahLst/>
              <a:cxnLst/>
              <a:rect l="0" t="0" r="0" b="0"/>
              <a:pathLst>
                <a:path w="463596" h="836006" fill="none">
                  <a:moveTo>
                    <a:pt x="0" y="0"/>
                  </a:moveTo>
                  <a:cubicBezTo>
                    <a:pt x="358909" y="199030"/>
                    <a:pt x="480414" y="-176796"/>
                    <a:pt x="955943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387" name="Freeform 386"/>
            <p:cNvSpPr/>
            <p:nvPr/>
          </p:nvSpPr>
          <p:spPr>
            <a:xfrm rot="5400000">
              <a:off x="4797221" y="2082515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00" name="Freeform 499"/>
            <p:cNvSpPr/>
            <p:nvPr/>
          </p:nvSpPr>
          <p:spPr>
            <a:xfrm rot="5400000">
              <a:off x="4375342" y="1078078"/>
              <a:ext cx="7600" cy="258400"/>
            </a:xfrm>
            <a:custGeom>
              <a:avLst/>
              <a:gdLst/>
              <a:ahLst/>
              <a:cxnLst/>
              <a:rect l="0" t="0" r="0" b="0"/>
              <a:pathLst>
                <a:path w="7600" h="258400" fill="none">
                  <a:moveTo>
                    <a:pt x="0" y="0"/>
                  </a:moveTo>
                  <a:lnTo>
                    <a:pt x="258400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507" name="Line"/>
            <p:cNvSpPr/>
            <p:nvPr/>
          </p:nvSpPr>
          <p:spPr>
            <a:xfrm rot="-6537000">
              <a:off x="8387859" y="2616715"/>
              <a:ext cx="747769" cy="2171819"/>
            </a:xfrm>
            <a:custGeom>
              <a:avLst/>
              <a:gdLst/>
              <a:ahLst/>
              <a:cxnLst/>
              <a:rect l="0" t="0" r="0" b="0"/>
              <a:pathLst>
                <a:path w="747769" h="2171819" fill="none">
                  <a:moveTo>
                    <a:pt x="0" y="0"/>
                  </a:moveTo>
                  <a:cubicBezTo>
                    <a:pt x="1645324" y="491654"/>
                    <a:pt x="1060352" y="-472576"/>
                    <a:pt x="2296272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12" name="Component"/>
            <p:cNvSpPr/>
            <p:nvPr/>
          </p:nvSpPr>
          <p:spPr>
            <a:xfrm rot="-10800000">
              <a:off x="6552910" y="2636168"/>
              <a:ext cx="1483718" cy="460882"/>
            </a:xfrm>
            <a:custGeom>
              <a:avLst/>
              <a:gdLst>
                <a:gd name="connsiteX0" fmla="*/ 741859 w 1483718"/>
                <a:gd name="connsiteY0" fmla="*/ 460882 h 460882"/>
                <a:gd name="connsiteX1" fmla="*/ 741859 w 1483718"/>
                <a:gd name="connsiteY1" fmla="*/ 0 h 460882"/>
                <a:gd name="connsiteX2" fmla="*/ 1483718 w 1483718"/>
                <a:gd name="connsiteY2" fmla="*/ 230441 h 460882"/>
                <a:gd name="connsiteX3" fmla="*/ 0 w 1483718"/>
                <a:gd name="connsiteY3" fmla="*/ 230441 h 460882"/>
                <a:gd name="connsiteX4" fmla="*/ 741859 w 1483718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483718" h="460882">
                  <a:moveTo>
                    <a:pt x="1368821" y="460882"/>
                  </a:moveTo>
                  <a:cubicBezTo>
                    <a:pt x="1432281" y="460882"/>
                    <a:pt x="1483718" y="409442"/>
                    <a:pt x="1483718" y="345985"/>
                  </a:cubicBezTo>
                  <a:lnTo>
                    <a:pt x="1483718" y="114898"/>
                  </a:lnTo>
                  <a:cubicBezTo>
                    <a:pt x="1483718" y="51440"/>
                    <a:pt x="1432281" y="0"/>
                    <a:pt x="1368821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368821" y="460882"/>
                  </a:lnTo>
                  <a:close/>
                </a:path>
              </a:pathLst>
            </a:custGeom>
            <a:solidFill>
              <a:srgbClr val="EBEBEB">
                <a:alpha val="80000"/>
              </a:srgbClr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355" name="Text 355"/>
            <p:cNvSpPr txBox="1"/>
            <p:nvPr/>
          </p:nvSpPr>
          <p:spPr>
            <a:xfrm>
              <a:off x="6539427" y="2709646"/>
              <a:ext cx="1284400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Visual</a:t>
              </a:r>
            </a:p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Retrieval Unit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776931" y="2782736"/>
              <a:ext cx="172347" cy="176760"/>
              <a:chOff x="7776931" y="2782736"/>
              <a:chExt cx="172347" cy="17676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7801585" y="2806017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15" name="Freeform 14"/>
              <p:cNvSpPr/>
              <p:nvPr/>
            </p:nvSpPr>
            <p:spPr>
              <a:xfrm>
                <a:off x="7801585" y="280601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16" name="Freeform 15"/>
              <p:cNvSpPr/>
              <p:nvPr/>
            </p:nvSpPr>
            <p:spPr>
              <a:xfrm flipV="1">
                <a:off x="7802855" y="2838238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17" name="Freeform 16"/>
              <p:cNvSpPr/>
              <p:nvPr/>
            </p:nvSpPr>
            <p:spPr>
              <a:xfrm flipV="1">
                <a:off x="7802855" y="2839507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18" name="Freeform 17"/>
              <p:cNvSpPr/>
              <p:nvPr/>
            </p:nvSpPr>
            <p:spPr>
              <a:xfrm rot="-10800000" flipH="1">
                <a:off x="7801585" y="2903285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19" name="Freeform 18"/>
              <p:cNvSpPr/>
              <p:nvPr/>
            </p:nvSpPr>
            <p:spPr>
              <a:xfrm rot="10800000" flipH="1" flipV="1">
                <a:off x="7802855" y="2871396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0" name="Freeform 19"/>
              <p:cNvSpPr/>
              <p:nvPr/>
            </p:nvSpPr>
            <p:spPr>
              <a:xfrm>
                <a:off x="7776931" y="278273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1" name="Freeform 20"/>
              <p:cNvSpPr/>
              <p:nvPr/>
            </p:nvSpPr>
            <p:spPr>
              <a:xfrm>
                <a:off x="7776931" y="284712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2" name="Freeform 21"/>
              <p:cNvSpPr/>
              <p:nvPr/>
            </p:nvSpPr>
            <p:spPr>
              <a:xfrm>
                <a:off x="7776931" y="291151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3" name="Freeform 22"/>
              <p:cNvSpPr/>
              <p:nvPr/>
            </p:nvSpPr>
            <p:spPr>
              <a:xfrm>
                <a:off x="7901294" y="2814930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61" name="Freeform 360"/>
              <p:cNvSpPr/>
              <p:nvPr/>
            </p:nvSpPr>
            <p:spPr>
              <a:xfrm>
                <a:off x="7901294" y="287931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488" name="Freeform 487"/>
            <p:cNvSpPr/>
            <p:nvPr/>
          </p:nvSpPr>
          <p:spPr>
            <a:xfrm rot="5400000">
              <a:off x="7687053" y="4247436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08" name="Line"/>
            <p:cNvSpPr/>
            <p:nvPr/>
          </p:nvSpPr>
          <p:spPr>
            <a:xfrm rot="-9416940">
              <a:off x="5540828" y="1157022"/>
              <a:ext cx="1789814" cy="759991"/>
            </a:xfrm>
            <a:custGeom>
              <a:avLst/>
              <a:gdLst/>
              <a:ahLst/>
              <a:cxnLst/>
              <a:rect l="0" t="0" r="0" b="0"/>
              <a:pathLst>
                <a:path w="1789814" h="759991" fill="none">
                  <a:moveTo>
                    <a:pt x="0" y="0"/>
                  </a:moveTo>
                  <a:cubicBezTo>
                    <a:pt x="338831" y="722205"/>
                    <a:pt x="1758116" y="-682057"/>
                    <a:pt x="1940979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363" name="Freeform 362"/>
            <p:cNvSpPr/>
            <p:nvPr/>
          </p:nvSpPr>
          <p:spPr>
            <a:xfrm rot="5400000">
              <a:off x="6941693" y="2075968"/>
              <a:ext cx="7600" cy="329815"/>
            </a:xfrm>
            <a:custGeom>
              <a:avLst/>
              <a:gdLst/>
              <a:ahLst/>
              <a:cxnLst/>
              <a:rect l="0" t="0" r="0" b="0"/>
              <a:pathLst>
                <a:path w="7600" h="329815" fill="none">
                  <a:moveTo>
                    <a:pt x="0" y="0"/>
                  </a:moveTo>
                  <a:lnTo>
                    <a:pt x="329815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24" name="Component"/>
            <p:cNvSpPr/>
            <p:nvPr/>
          </p:nvSpPr>
          <p:spPr>
            <a:xfrm rot="-10800000">
              <a:off x="5531523" y="1600722"/>
              <a:ext cx="1483718" cy="460882"/>
            </a:xfrm>
            <a:custGeom>
              <a:avLst/>
              <a:gdLst>
                <a:gd name="connsiteX0" fmla="*/ 741859 w 1483718"/>
                <a:gd name="connsiteY0" fmla="*/ 460882 h 460882"/>
                <a:gd name="connsiteX1" fmla="*/ 741859 w 1483718"/>
                <a:gd name="connsiteY1" fmla="*/ 0 h 460882"/>
                <a:gd name="connsiteX2" fmla="*/ 1483718 w 1483718"/>
                <a:gd name="connsiteY2" fmla="*/ 230441 h 460882"/>
                <a:gd name="connsiteX3" fmla="*/ 0 w 1483718"/>
                <a:gd name="connsiteY3" fmla="*/ 230441 h 460882"/>
                <a:gd name="connsiteX4" fmla="*/ 741859 w 1483718"/>
                <a:gd name="connsiteY4" fmla="*/ 230441 h 46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0" t="0" r="0" b="0"/>
              <a:pathLst>
                <a:path w="1483718" h="460882">
                  <a:moveTo>
                    <a:pt x="1368821" y="460882"/>
                  </a:moveTo>
                  <a:cubicBezTo>
                    <a:pt x="1432281" y="460882"/>
                    <a:pt x="1483718" y="409442"/>
                    <a:pt x="1483718" y="345985"/>
                  </a:cubicBezTo>
                  <a:lnTo>
                    <a:pt x="1483718" y="114898"/>
                  </a:lnTo>
                  <a:cubicBezTo>
                    <a:pt x="1483718" y="51440"/>
                    <a:pt x="1432281" y="0"/>
                    <a:pt x="1368821" y="0"/>
                  </a:cubicBezTo>
                  <a:lnTo>
                    <a:pt x="114898" y="0"/>
                  </a:lnTo>
                  <a:cubicBezTo>
                    <a:pt x="51440" y="0"/>
                    <a:pt x="0" y="51440"/>
                    <a:pt x="0" y="114898"/>
                  </a:cubicBezTo>
                  <a:lnTo>
                    <a:pt x="0" y="345985"/>
                  </a:lnTo>
                  <a:cubicBezTo>
                    <a:pt x="0" y="409442"/>
                    <a:pt x="51440" y="460882"/>
                    <a:pt x="114898" y="460882"/>
                  </a:cubicBezTo>
                  <a:lnTo>
                    <a:pt x="1368821" y="460882"/>
                  </a:lnTo>
                  <a:close/>
                </a:path>
              </a:pathLst>
            </a:custGeom>
            <a:solidFill>
              <a:srgbClr val="EBEBEB">
                <a:alpha val="80000"/>
              </a:srgbClr>
            </a:solidFill>
            <a:ln w="7600" cap="flat">
              <a:noFill/>
              <a:bevel/>
            </a:ln>
            <a:effectLst>
              <a:outerShdw dist="21496" dir="2700000" algn="tl" rotWithShape="0">
                <a:srgbClr val="000000">
                  <a:alpha val="20000"/>
                </a:srgbClr>
              </a:outerShdw>
            </a:effectLst>
          </p:spPr>
        </p:sp>
        <p:sp>
          <p:nvSpPr>
            <p:cNvPr id="25" name="Text 356"/>
            <p:cNvSpPr txBox="1"/>
            <p:nvPr/>
          </p:nvSpPr>
          <p:spPr>
            <a:xfrm>
              <a:off x="5586896" y="1674200"/>
              <a:ext cx="1215544" cy="307738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520" b="1">
                  <a:solidFill>
                    <a:srgbClr val="303030"/>
                  </a:solidFill>
                  <a:latin typeface="Arial"/>
                </a:rPr>
                <a:t>Question-driven Controller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755529" y="1747290"/>
              <a:ext cx="172347" cy="176760"/>
              <a:chOff x="6755529" y="1747290"/>
              <a:chExt cx="172347" cy="176760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6780183" y="1770571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8" name="Freeform 27"/>
              <p:cNvSpPr/>
              <p:nvPr/>
            </p:nvSpPr>
            <p:spPr>
              <a:xfrm>
                <a:off x="6780183" y="1770571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29" name="Freeform 28"/>
              <p:cNvSpPr/>
              <p:nvPr/>
            </p:nvSpPr>
            <p:spPr>
              <a:xfrm flipV="1">
                <a:off x="6781453" y="1802792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0" name="Freeform 29"/>
              <p:cNvSpPr/>
              <p:nvPr/>
            </p:nvSpPr>
            <p:spPr>
              <a:xfrm flipV="1">
                <a:off x="6781453" y="1804061"/>
                <a:ext cx="123948" cy="95669"/>
              </a:xfrm>
              <a:custGeom>
                <a:avLst/>
                <a:gdLst/>
                <a:ahLst/>
                <a:cxnLst/>
                <a:rect l="0" t="0" r="0" b="0"/>
                <a:pathLst>
                  <a:path w="123948" h="95669" fill="none">
                    <a:moveTo>
                      <a:pt x="0" y="0"/>
                    </a:moveTo>
                    <a:lnTo>
                      <a:pt x="123948" y="95669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1" name="Freeform 30"/>
              <p:cNvSpPr/>
              <p:nvPr/>
            </p:nvSpPr>
            <p:spPr>
              <a:xfrm rot="-10800000" flipH="1">
                <a:off x="6780183" y="1867839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2" name="Freeform 31"/>
              <p:cNvSpPr/>
              <p:nvPr/>
            </p:nvSpPr>
            <p:spPr>
              <a:xfrm rot="10800000" flipH="1" flipV="1">
                <a:off x="6781453" y="1835950"/>
                <a:ext cx="125151" cy="31890"/>
              </a:xfrm>
              <a:custGeom>
                <a:avLst/>
                <a:gdLst/>
                <a:ahLst/>
                <a:cxnLst/>
                <a:rect l="0" t="0" r="0" b="0"/>
                <a:pathLst>
                  <a:path w="125151" h="31890" fill="none">
                    <a:moveTo>
                      <a:pt x="0" y="0"/>
                    </a:moveTo>
                    <a:lnTo>
                      <a:pt x="125151" y="31890"/>
                    </a:lnTo>
                  </a:path>
                </a:pathLst>
              </a:custGeom>
              <a:solidFill>
                <a:srgbClr val="FFFFFF"/>
              </a:solidFill>
              <a:ln w="152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3" name="Freeform 32"/>
              <p:cNvSpPr/>
              <p:nvPr/>
            </p:nvSpPr>
            <p:spPr>
              <a:xfrm>
                <a:off x="6755529" y="1747290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4" name="Freeform 33"/>
              <p:cNvSpPr/>
              <p:nvPr/>
            </p:nvSpPr>
            <p:spPr>
              <a:xfrm>
                <a:off x="6755529" y="1811678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5" name="Freeform 34"/>
              <p:cNvSpPr/>
              <p:nvPr/>
            </p:nvSpPr>
            <p:spPr>
              <a:xfrm>
                <a:off x="6755529" y="1876066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6" name="Freeform 35"/>
              <p:cNvSpPr/>
              <p:nvPr/>
            </p:nvSpPr>
            <p:spPr>
              <a:xfrm>
                <a:off x="6879892" y="1779484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  <p:sp>
            <p:nvSpPr>
              <p:cNvPr id="37" name="Freeform 36"/>
              <p:cNvSpPr/>
              <p:nvPr/>
            </p:nvSpPr>
            <p:spPr>
              <a:xfrm>
                <a:off x="6879892" y="1843872"/>
                <a:ext cx="47984" cy="47984"/>
              </a:xfrm>
              <a:custGeom>
                <a:avLst/>
                <a:gdLst/>
                <a:ahLst/>
                <a:cxnLst/>
                <a:rect l="0" t="0" r="0" b="0"/>
                <a:pathLst>
                  <a:path w="47984" h="47984">
                    <a:moveTo>
                      <a:pt x="0" y="23992"/>
                    </a:moveTo>
                    <a:cubicBezTo>
                      <a:pt x="0" y="10742"/>
                      <a:pt x="10742" y="0"/>
                      <a:pt x="23992" y="0"/>
                    </a:cubicBezTo>
                    <a:cubicBezTo>
                      <a:pt x="37242" y="0"/>
                      <a:pt x="47984" y="10742"/>
                      <a:pt x="47984" y="23992"/>
                    </a:cubicBezTo>
                    <a:cubicBezTo>
                      <a:pt x="47984" y="37242"/>
                      <a:pt x="37242" y="47984"/>
                      <a:pt x="23992" y="47984"/>
                    </a:cubicBezTo>
                    <a:cubicBezTo>
                      <a:pt x="10742" y="47984"/>
                      <a:pt x="0" y="37242"/>
                      <a:pt x="0" y="23992"/>
                    </a:cubicBezTo>
                    <a:close/>
                  </a:path>
                </a:pathLst>
              </a:custGeom>
              <a:solidFill>
                <a:srgbClr val="318FD8"/>
              </a:solidFill>
              <a:ln w="7600" cap="flat">
                <a:solidFill>
                  <a:srgbClr val="000000"/>
                </a:solidFill>
                <a:bevel/>
              </a:ln>
              <a:effectLst>
                <a:outerShdw dist="21496" dir="2700000" algn="tl" rotWithShape="0">
                  <a:srgbClr val="000000">
                    <a:alpha val="20000"/>
                  </a:srgbClr>
                </a:outerShdw>
              </a:effectLst>
            </p:spPr>
          </p:sp>
        </p:grpSp>
        <p:sp>
          <p:nvSpPr>
            <p:cNvPr id="357" name="Text 357"/>
            <p:cNvSpPr txBox="1"/>
            <p:nvPr/>
          </p:nvSpPr>
          <p:spPr>
            <a:xfrm>
              <a:off x="4951079" y="1188278"/>
              <a:ext cx="386326" cy="36545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so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t-1</a:t>
              </a:r>
            </a:p>
          </p:txBody>
        </p:sp>
        <p:sp>
          <p:nvSpPr>
            <p:cNvPr id="505" name="Freeform 504"/>
            <p:cNvSpPr/>
            <p:nvPr/>
          </p:nvSpPr>
          <p:spPr>
            <a:xfrm rot="5400000">
              <a:off x="5172514" y="1078078"/>
              <a:ext cx="7600" cy="258400"/>
            </a:xfrm>
            <a:custGeom>
              <a:avLst/>
              <a:gdLst/>
              <a:ahLst/>
              <a:cxnLst/>
              <a:rect l="0" t="0" r="0" b="0"/>
              <a:pathLst>
                <a:path w="7600" h="258400" fill="none">
                  <a:moveTo>
                    <a:pt x="0" y="0"/>
                  </a:moveTo>
                  <a:lnTo>
                    <a:pt x="258400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531" name="Freeform 530"/>
            <p:cNvSpPr/>
            <p:nvPr/>
          </p:nvSpPr>
          <p:spPr>
            <a:xfrm rot="5400000">
              <a:off x="2245661" y="4318776"/>
              <a:ext cx="7600" cy="252202"/>
            </a:xfrm>
            <a:custGeom>
              <a:avLst/>
              <a:gdLst/>
              <a:ahLst/>
              <a:cxnLst/>
              <a:rect l="0" t="0" r="0" b="0"/>
              <a:pathLst>
                <a:path w="7600" h="252202" fill="none">
                  <a:moveTo>
                    <a:pt x="0" y="0"/>
                  </a:moveTo>
                  <a:lnTo>
                    <a:pt x="252202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32" name="Freeform 531"/>
            <p:cNvSpPr/>
            <p:nvPr/>
          </p:nvSpPr>
          <p:spPr>
            <a:xfrm rot="5400000">
              <a:off x="2238061" y="3615107"/>
              <a:ext cx="7600" cy="252202"/>
            </a:xfrm>
            <a:custGeom>
              <a:avLst/>
              <a:gdLst/>
              <a:ahLst/>
              <a:cxnLst/>
              <a:rect l="0" t="0" r="0" b="0"/>
              <a:pathLst>
                <a:path w="7600" h="252202" fill="none">
                  <a:moveTo>
                    <a:pt x="0" y="0"/>
                  </a:moveTo>
                  <a:lnTo>
                    <a:pt x="252202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grpSp>
          <p:nvGrpSpPr>
            <p:cNvPr id="533" name="Group 532"/>
            <p:cNvGrpSpPr/>
            <p:nvPr/>
          </p:nvGrpSpPr>
          <p:grpSpPr>
            <a:xfrm rot="-5400000">
              <a:off x="2458779" y="2595426"/>
              <a:ext cx="77871" cy="329776"/>
              <a:chOff x="2458779" y="2595426"/>
              <a:chExt cx="77871" cy="329776"/>
            </a:xfrm>
          </p:grpSpPr>
          <p:sp>
            <p:nvSpPr>
              <p:cNvPr id="534" name="Freeform 533"/>
              <p:cNvSpPr/>
              <p:nvPr/>
            </p:nvSpPr>
            <p:spPr>
              <a:xfrm>
                <a:off x="2458779" y="2598221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535" name="Freeform 534"/>
              <p:cNvSpPr/>
              <p:nvPr/>
            </p:nvSpPr>
            <p:spPr>
              <a:xfrm>
                <a:off x="2586129" y="2598221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  <p:sp>
            <p:nvSpPr>
              <p:cNvPr id="536" name="Freeform 535"/>
              <p:cNvSpPr/>
              <p:nvPr/>
            </p:nvSpPr>
            <p:spPr>
              <a:xfrm>
                <a:off x="2713479" y="2595426"/>
                <a:ext cx="75076" cy="75077"/>
              </a:xfrm>
              <a:custGeom>
                <a:avLst/>
                <a:gdLst>
                  <a:gd name="connsiteX0" fmla="*/ 0 w 75076"/>
                  <a:gd name="connsiteY0" fmla="*/ 37538 h 75077"/>
                  <a:gd name="connsiteX1" fmla="*/ 37538 w 75076"/>
                  <a:gd name="connsiteY1" fmla="*/ 0 h 75077"/>
                  <a:gd name="connsiteX2" fmla="*/ 75077 w 75076"/>
                  <a:gd name="connsiteY2" fmla="*/ 37538 h 75077"/>
                  <a:gd name="connsiteX3" fmla="*/ 37538 w 75076"/>
                  <a:gd name="connsiteY3" fmla="*/ 75076 h 7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75076" h="75077">
                    <a:moveTo>
                      <a:pt x="0" y="37538"/>
                    </a:moveTo>
                    <a:cubicBezTo>
                      <a:pt x="0" y="16806"/>
                      <a:pt x="16806" y="0"/>
                      <a:pt x="37538" y="0"/>
                    </a:cubicBezTo>
                    <a:cubicBezTo>
                      <a:pt x="58270" y="0"/>
                      <a:pt x="75077" y="16806"/>
                      <a:pt x="75077" y="37538"/>
                    </a:cubicBezTo>
                    <a:cubicBezTo>
                      <a:pt x="75077" y="58270"/>
                      <a:pt x="58270" y="75076"/>
                      <a:pt x="37538" y="75076"/>
                    </a:cubicBezTo>
                    <a:cubicBezTo>
                      <a:pt x="16806" y="75076"/>
                      <a:pt x="0" y="58270"/>
                      <a:pt x="0" y="375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600" cap="flat">
                <a:noFill/>
                <a:bevel/>
              </a:ln>
            </p:spPr>
          </p:sp>
        </p:grpSp>
        <p:sp>
          <p:nvSpPr>
            <p:cNvPr id="537" name="Freeform 536"/>
            <p:cNvSpPr/>
            <p:nvPr/>
          </p:nvSpPr>
          <p:spPr>
            <a:xfrm rot="5400000">
              <a:off x="2245661" y="2737748"/>
              <a:ext cx="7600" cy="252202"/>
            </a:xfrm>
            <a:custGeom>
              <a:avLst/>
              <a:gdLst/>
              <a:ahLst/>
              <a:cxnLst/>
              <a:rect l="0" t="0" r="0" b="0"/>
              <a:pathLst>
                <a:path w="7600" h="252202" fill="none">
                  <a:moveTo>
                    <a:pt x="0" y="0"/>
                  </a:moveTo>
                  <a:lnTo>
                    <a:pt x="252202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38" name="Freeform 537"/>
            <p:cNvSpPr/>
            <p:nvPr/>
          </p:nvSpPr>
          <p:spPr>
            <a:xfrm rot="5400000">
              <a:off x="2238061" y="2034079"/>
              <a:ext cx="7600" cy="252202"/>
            </a:xfrm>
            <a:custGeom>
              <a:avLst/>
              <a:gdLst/>
              <a:ahLst/>
              <a:cxnLst/>
              <a:rect l="0" t="0" r="0" b="0"/>
              <a:pathLst>
                <a:path w="7600" h="252202" fill="none">
                  <a:moveTo>
                    <a:pt x="0" y="0"/>
                  </a:moveTo>
                  <a:lnTo>
                    <a:pt x="252202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39" name="Freeform 538"/>
            <p:cNvSpPr/>
            <p:nvPr/>
          </p:nvSpPr>
          <p:spPr>
            <a:xfrm rot="5400000">
              <a:off x="2370192" y="51650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40" name="Freeform 539"/>
            <p:cNvSpPr/>
            <p:nvPr/>
          </p:nvSpPr>
          <p:spPr>
            <a:xfrm rot="5400000">
              <a:off x="2077341" y="5165098"/>
              <a:ext cx="7600" cy="330518"/>
            </a:xfrm>
            <a:custGeom>
              <a:avLst/>
              <a:gdLst/>
              <a:ahLst/>
              <a:cxnLst/>
              <a:rect l="0" t="0" r="0" b="0"/>
              <a:pathLst>
                <a:path w="7600" h="330518" fill="none">
                  <a:moveTo>
                    <a:pt x="0" y="0"/>
                  </a:moveTo>
                  <a:lnTo>
                    <a:pt x="330518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43" name="Line"/>
            <p:cNvSpPr/>
            <p:nvPr/>
          </p:nvSpPr>
          <p:spPr>
            <a:xfrm rot="-10250880">
              <a:off x="5124067" y="3260519"/>
              <a:ext cx="643167" cy="165261"/>
            </a:xfrm>
            <a:custGeom>
              <a:avLst/>
              <a:gdLst/>
              <a:ahLst/>
              <a:cxnLst/>
              <a:rect l="0" t="0" r="0" b="0"/>
              <a:pathLst>
                <a:path w="643167" h="165261" fill="none">
                  <a:moveTo>
                    <a:pt x="0" y="0"/>
                  </a:moveTo>
                  <a:cubicBezTo>
                    <a:pt x="58025" y="360156"/>
                    <a:pt x="341140" y="-424037"/>
                    <a:pt x="651460" y="0"/>
                  </a:cubicBezTo>
                </a:path>
              </a:pathLst>
            </a:custGeom>
            <a:noFill/>
            <a:ln w="50667" cap="flat">
              <a:solidFill>
                <a:srgbClr val="6D6D6D"/>
              </a:solidFill>
              <a:bevel/>
            </a:ln>
          </p:spPr>
        </p:sp>
        <p:sp>
          <p:nvSpPr>
            <p:cNvPr id="545" name="Freeform 544"/>
            <p:cNvSpPr/>
            <p:nvPr/>
          </p:nvSpPr>
          <p:spPr>
            <a:xfrm rot="5400000">
              <a:off x="5010445" y="3098290"/>
              <a:ext cx="7600" cy="185179"/>
            </a:xfrm>
            <a:custGeom>
              <a:avLst/>
              <a:gdLst/>
              <a:ahLst/>
              <a:cxnLst/>
              <a:rect l="0" t="0" r="0" b="0"/>
              <a:pathLst>
                <a:path w="7600" h="185179" fill="none">
                  <a:moveTo>
                    <a:pt x="0" y="0"/>
                  </a:moveTo>
                  <a:lnTo>
                    <a:pt x="185179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oval" w="sm" len="sm"/>
            </a:ln>
          </p:spPr>
        </p:sp>
        <p:sp>
          <p:nvSpPr>
            <p:cNvPr id="546" name="Freeform 545"/>
            <p:cNvSpPr/>
            <p:nvPr/>
          </p:nvSpPr>
          <p:spPr>
            <a:xfrm rot="5400000">
              <a:off x="4620146" y="2707967"/>
              <a:ext cx="7600" cy="1361023"/>
            </a:xfrm>
            <a:custGeom>
              <a:avLst/>
              <a:gdLst/>
              <a:ahLst/>
              <a:cxnLst/>
              <a:rect l="0" t="0" r="0" b="0"/>
              <a:pathLst>
                <a:path w="7600" h="1361023" fill="none">
                  <a:moveTo>
                    <a:pt x="0" y="0"/>
                  </a:moveTo>
                  <a:lnTo>
                    <a:pt x="136102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547" name="Freeform 546"/>
            <p:cNvSpPr/>
            <p:nvPr/>
          </p:nvSpPr>
          <p:spPr>
            <a:xfrm rot="5400000">
              <a:off x="5650073" y="3375949"/>
              <a:ext cx="7600" cy="192253"/>
            </a:xfrm>
            <a:custGeom>
              <a:avLst/>
              <a:gdLst/>
              <a:ahLst/>
              <a:cxnLst/>
              <a:rect l="0" t="0" r="0" b="0"/>
              <a:pathLst>
                <a:path w="7600" h="192253" fill="none">
                  <a:moveTo>
                    <a:pt x="0" y="0"/>
                  </a:moveTo>
                  <a:lnTo>
                    <a:pt x="192253" y="0"/>
                  </a:lnTo>
                </a:path>
              </a:pathLst>
            </a:custGeom>
            <a:solidFill>
              <a:srgbClr val="FFFFFF"/>
            </a:solidFill>
            <a:ln w="50667" cap="flat">
              <a:solidFill>
                <a:srgbClr val="000000"/>
              </a:solidFill>
              <a:bevel/>
              <a:tailEnd type="triangle" w="med" len="med"/>
            </a:ln>
          </p:spPr>
        </p:sp>
        <p:sp>
          <p:nvSpPr>
            <p:cNvPr id="359" name="Text 359"/>
            <p:cNvSpPr txBox="1"/>
            <p:nvPr/>
          </p:nvSpPr>
          <p:spPr>
            <a:xfrm>
              <a:off x="5779457" y="3326056"/>
              <a:ext cx="280867" cy="25846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 dirty="0" err="1">
                  <a:solidFill>
                    <a:srgbClr val="303030"/>
                  </a:solidFill>
                  <a:latin typeface="Arial"/>
                </a:rPr>
                <a:t>rh</a:t>
              </a:r>
              <a:r>
                <a:rPr sz="1520" i="1" baseline="-25000" dirty="0" err="1">
                  <a:solidFill>
                    <a:srgbClr val="303030"/>
                  </a:solidFill>
                  <a:latin typeface="Arial"/>
                </a:rPr>
                <a:t>t</a:t>
              </a:r>
              <a:endParaRPr sz="1520" i="1" baseline="-25000" dirty="0">
                <a:solidFill>
                  <a:srgbClr val="303030"/>
                </a:solidFill>
                <a:latin typeface="Arial"/>
              </a:endParaRPr>
            </a:p>
          </p:txBody>
        </p:sp>
        <p:sp>
          <p:nvSpPr>
            <p:cNvPr id="360" name="Text 360"/>
            <p:cNvSpPr txBox="1"/>
            <p:nvPr/>
          </p:nvSpPr>
          <p:spPr>
            <a:xfrm>
              <a:off x="6581644" y="3187074"/>
              <a:ext cx="386326" cy="233920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l">
                <a:lnSpc>
                  <a:spcPct val="100000"/>
                </a:lnSpc>
              </a:pPr>
              <a:r>
                <a:rPr sz="1520" i="1">
                  <a:solidFill>
                    <a:srgbClr val="303030"/>
                  </a:solidFill>
                  <a:latin typeface="Arial"/>
                </a:rPr>
                <a:t>va</a:t>
              </a:r>
              <a:r>
                <a:rPr sz="1520" i="1" baseline="-25000">
                  <a:solidFill>
                    <a:srgbClr val="303030"/>
                  </a:solidFill>
                  <a:latin typeface="Arial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17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DD6C00D-6CB5-E448-8EFB-24B6AC0A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66" y="886759"/>
            <a:ext cx="8402320" cy="5417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292622-95AE-9942-88B6-7C113C04284D}"/>
                  </a:ext>
                </a:extLst>
              </p:cNvPr>
              <p:cNvSpPr/>
              <p:nvPr/>
            </p:nvSpPr>
            <p:spPr>
              <a:xfrm>
                <a:off x="6783700" y="3907852"/>
                <a:ext cx="134112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latin typeface="IBM Plex Sans" panose="020B0503050203000203" pitchFamily="34" charset="77"/>
                    <a:ea typeface="Verdana" panose="020B0604030504040204" pitchFamily="34" charset="0"/>
                    <a:cs typeface="Verdana" panose="020B0604030504040204" pitchFamily="34" charset="0"/>
                  </a:rPr>
                  <a:t>Memory attention</a:t>
                </a:r>
                <a:r>
                  <a:rPr lang="en-US" sz="2200" dirty="0">
                    <a:latin typeface="IBM Plex Sans" panose="020B050305020300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dirty="0">
                  <a:latin typeface="IBM Plex Sans" panose="020B0503050203000203" pitchFamily="34" charset="77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292622-95AE-9942-88B6-7C113C042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00" y="3907852"/>
                <a:ext cx="1341120" cy="914400"/>
              </a:xfrm>
              <a:prstGeom prst="rect">
                <a:avLst/>
              </a:prstGeom>
              <a:blipFill>
                <a:blip r:embed="rId4"/>
                <a:stretch>
                  <a:fillRect l="-4673" t="-13699" r="-4673" b="-9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764FB5-A728-194E-899C-C1E7AC7E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Memory-augmented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31348E-6020-784E-9647-D2AEB4562E95}"/>
                  </a:ext>
                </a:extLst>
              </p:cNvPr>
              <p:cNvSpPr/>
              <p:nvPr/>
            </p:nvSpPr>
            <p:spPr>
              <a:xfrm>
                <a:off x="5102500" y="1180826"/>
                <a:ext cx="134112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31348E-6020-784E-9647-D2AEB4562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500" y="1180826"/>
                <a:ext cx="13411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CF8FBB-4815-F847-AA23-9487A4359A3C}"/>
              </a:ext>
            </a:extLst>
          </p:cNvPr>
          <p:cNvGrpSpPr/>
          <p:nvPr/>
        </p:nvGrpSpPr>
        <p:grpSpPr>
          <a:xfrm>
            <a:off x="260781" y="3346305"/>
            <a:ext cx="3358612" cy="2957739"/>
            <a:chOff x="642117" y="3254980"/>
            <a:chExt cx="3358612" cy="29577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06F9C9-FC6C-D247-8B56-1B34B86B1366}"/>
                </a:ext>
              </a:extLst>
            </p:cNvPr>
            <p:cNvSpPr txBox="1"/>
            <p:nvPr/>
          </p:nvSpPr>
          <p:spPr>
            <a:xfrm>
              <a:off x="642117" y="3904395"/>
              <a:ext cx="3358612" cy="23083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IBM Plex Sans" panose="020B0503050203000203" pitchFamily="34" charset="77"/>
                </a:rPr>
                <a:t>NTM, DNC  </a:t>
              </a:r>
            </a:p>
            <a:p>
              <a:r>
                <a:rPr lang="en-US" sz="2400" dirty="0">
                  <a:latin typeface="IBM Plex Sans" panose="020B0503050203000203" pitchFamily="34" charset="77"/>
                </a:rPr>
                <a:t>[Graves et al. ’14, ’16]  </a:t>
              </a:r>
            </a:p>
            <a:p>
              <a:endParaRPr lang="en-US" sz="2400" dirty="0">
                <a:latin typeface="IBM Plex Sans" panose="020B0503050203000203" pitchFamily="34" charset="77"/>
              </a:endParaRPr>
            </a:p>
            <a:p>
              <a:r>
                <a:rPr lang="en-US" sz="2400" dirty="0">
                  <a:latin typeface="IBM Plex Sans" panose="020B0503050203000203" pitchFamily="34" charset="77"/>
                </a:rPr>
                <a:t>Memory Networks </a:t>
              </a:r>
            </a:p>
            <a:p>
              <a:r>
                <a:rPr lang="en-US" sz="2400" dirty="0">
                  <a:latin typeface="IBM Plex Sans" panose="020B0503050203000203" pitchFamily="34" charset="77"/>
                </a:rPr>
                <a:t>[Weston et al. ’15]</a:t>
              </a:r>
            </a:p>
            <a:p>
              <a:endParaRPr lang="en-US" sz="2400" dirty="0">
                <a:latin typeface="IBM Plex Sans" panose="020B0503050203000203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C08151-D210-CA44-9F62-D517924322FF}"/>
                </a:ext>
              </a:extLst>
            </p:cNvPr>
            <p:cNvSpPr/>
            <p:nvPr/>
          </p:nvSpPr>
          <p:spPr>
            <a:xfrm>
              <a:off x="1110766" y="3254980"/>
              <a:ext cx="1741371" cy="76530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IBM Plex Sans" panose="020B0503050203000203" pitchFamily="34" charset="77"/>
                </a:rPr>
                <a:t>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F0C9F6-6912-3F48-86FD-19D0D4705B18}"/>
              </a:ext>
            </a:extLst>
          </p:cNvPr>
          <p:cNvGrpSpPr/>
          <p:nvPr/>
        </p:nvGrpSpPr>
        <p:grpSpPr>
          <a:xfrm>
            <a:off x="8729704" y="3346305"/>
            <a:ext cx="3201517" cy="2658364"/>
            <a:chOff x="8729704" y="3346305"/>
            <a:chExt cx="3201517" cy="2658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936912-E133-9B45-AA61-9524D54EB1AE}"/>
                </a:ext>
              </a:extLst>
            </p:cNvPr>
            <p:cNvSpPr txBox="1"/>
            <p:nvPr/>
          </p:nvSpPr>
          <p:spPr>
            <a:xfrm>
              <a:off x="8729704" y="4065677"/>
              <a:ext cx="3201517" cy="193899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36533" indent="-236533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IBM Plex Sans Regular" panose="020B0503050203000203" pitchFamily="34" charset="77"/>
                </a:rPr>
                <a:t>Life-long learning</a:t>
              </a:r>
            </a:p>
            <a:p>
              <a:pPr marL="236533" indent="-236533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IBM Plex Sans Regular" panose="020B0503050203000203" pitchFamily="34" charset="77"/>
                </a:rPr>
                <a:t>One-shot learning</a:t>
              </a:r>
            </a:p>
            <a:p>
              <a:pPr marL="236533" indent="-236533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IBM Plex Sans Regular" panose="020B0503050203000203" pitchFamily="34" charset="77"/>
                </a:rPr>
                <a:t>Learning algorithms</a:t>
              </a:r>
            </a:p>
            <a:p>
              <a:pPr marL="236533" indent="-236533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IBM Plex Sans Regular" panose="020B0503050203000203" pitchFamily="34" charset="77"/>
                </a:rPr>
                <a:t>Reasoning</a:t>
              </a:r>
            </a:p>
            <a:p>
              <a:pPr marL="693733" lvl="1" indent="-236533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IBM Plex Sans Regular" panose="020B0503050203000203" pitchFamily="34" charset="77"/>
                </a:rPr>
                <a:t>textual, visual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4C0127-CEA7-7547-B3C6-CEBB68D8DB5A}"/>
                </a:ext>
              </a:extLst>
            </p:cNvPr>
            <p:cNvSpPr/>
            <p:nvPr/>
          </p:nvSpPr>
          <p:spPr>
            <a:xfrm>
              <a:off x="8978748" y="3346305"/>
              <a:ext cx="2102486" cy="76530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IBM Plex Sans" panose="020B0503050203000203" pitchFamily="34" charset="77"/>
                </a:rPr>
                <a:t>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89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2D4C-76F4-D84D-A22F-69902CBC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Operations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A1296-4D72-6943-B9CB-52E21E54A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b="1" dirty="0">
                    <a:solidFill>
                      <a:srgbClr val="C00000"/>
                    </a:solidFill>
                  </a:rPr>
                  <a:t>soft attention </a:t>
                </a:r>
                <a:r>
                  <a:rPr lang="en-US" dirty="0"/>
                  <a:t>vectors to handle memory accesses</a:t>
                </a:r>
                <a:endParaRPr lang="en-US" i="1" dirty="0"/>
              </a:p>
              <a:p>
                <a:pPr marL="1144576" lvl="2" indent="-630238">
                  <a:buFont typeface="+mj-lt"/>
                  <a:buAutoNum type="alphaLcPeriod"/>
                </a:pPr>
                <a:r>
                  <a:rPr lang="en-US" b="0" dirty="0"/>
                  <a:t>Memory read: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4576" lvl="2" indent="-630238">
                  <a:buFont typeface="+mj-lt"/>
                  <a:buAutoNum type="alphaLcPeriod"/>
                </a:pPr>
                <a:r>
                  <a:rPr lang="en-US" dirty="0"/>
                  <a:t>Memory erase: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4576" lvl="2" indent="-630238">
                  <a:buFont typeface="+mj-lt"/>
                  <a:buAutoNum type="alphaLcPeriod"/>
                </a:pPr>
                <a:r>
                  <a:rPr lang="en-US" dirty="0"/>
                  <a:t>Memory add: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4576" lvl="2" indent="-630238">
                  <a:buFont typeface="+mj-lt"/>
                  <a:buAutoNum type="alphaLcPeriod"/>
                </a:pPr>
                <a:endParaRPr lang="en-US" dirty="0"/>
              </a:p>
              <a:p>
                <a:pPr marL="687388" lvl="1" indent="-630238">
                  <a:buFont typeface="+mj-lt"/>
                  <a:buAutoNum type="arabicPeriod" startAt="2"/>
                </a:pPr>
                <a:r>
                  <a:rPr lang="en-US" b="1" dirty="0">
                    <a:solidFill>
                      <a:srgbClr val="C00000"/>
                    </a:solidFill>
                  </a:rPr>
                  <a:t>Location-based addressing </a:t>
                </a:r>
                <a:r>
                  <a:rPr lang="en-US" dirty="0"/>
                  <a:t>via convolution</a:t>
                </a:r>
              </a:p>
              <a:p>
                <a:pPr marL="687388" lvl="1" indent="-630238">
                  <a:buFont typeface="+mj-lt"/>
                  <a:buAutoNum type="arabicPeriod" startAt="2"/>
                </a:pPr>
                <a:endParaRPr lang="en-US" dirty="0"/>
              </a:p>
              <a:p>
                <a:pPr marL="687388" lvl="1" indent="-630238">
                  <a:buFont typeface="+mj-lt"/>
                  <a:buAutoNum type="arabicPeriod" startAt="2"/>
                </a:pPr>
                <a:r>
                  <a:rPr lang="en-US" b="1" dirty="0">
                    <a:solidFill>
                      <a:srgbClr val="C00000"/>
                    </a:solidFill>
                  </a:rPr>
                  <a:t>Content-based addressing </a:t>
                </a:r>
                <a:r>
                  <a:rPr lang="en-US" dirty="0"/>
                  <a:t>using similarity functions</a:t>
                </a:r>
              </a:p>
              <a:p>
                <a:pPr marL="1144576" lvl="2" indent="-630238"/>
                <a:r>
                  <a:rPr lang="en-US" dirty="0"/>
                  <a:t>e.g., dot-product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A1296-4D72-6943-B9CB-52E21E54A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4" t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86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0620-9732-1F47-9DDD-5E84DDD8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FFA35-19FE-A64E-8DBB-AB4F6F7E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980390"/>
            <a:ext cx="11429999" cy="3113146"/>
          </a:xfrm>
        </p:spPr>
        <p:txBody>
          <a:bodyPr>
            <a:noAutofit/>
          </a:bodyPr>
          <a:lstStyle/>
          <a:p>
            <a:r>
              <a:rPr lang="en-US" sz="3200" dirty="0"/>
              <a:t>Cognitive models of short-term and long-term memory</a:t>
            </a:r>
          </a:p>
          <a:p>
            <a:r>
              <a:rPr lang="en-US" sz="3200" dirty="0"/>
              <a:t>Computer science algorithms &amp; data structures</a:t>
            </a:r>
          </a:p>
          <a:p>
            <a:r>
              <a:rPr lang="en-US" sz="3200" dirty="0"/>
              <a:t>Intuition</a:t>
            </a:r>
          </a:p>
          <a:p>
            <a:r>
              <a:rPr lang="en-US" sz="3200" dirty="0">
                <a:latin typeface="IBM Plex Sans" panose="020B0503050203000203" pitchFamily="34" charset="77"/>
              </a:rPr>
              <a:t>Aspire to emulate human memory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E208F-3A72-B142-8F35-889E58F2BCBD}"/>
              </a:ext>
            </a:extLst>
          </p:cNvPr>
          <p:cNvSpPr/>
          <p:nvPr/>
        </p:nvSpPr>
        <p:spPr>
          <a:xfrm>
            <a:off x="2951713" y="4334126"/>
            <a:ext cx="6614317" cy="155899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Models are very powerful …</a:t>
            </a:r>
          </a:p>
          <a:p>
            <a:r>
              <a:rPr lang="en-US" sz="32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… but often difficult to train </a:t>
            </a:r>
          </a:p>
        </p:txBody>
      </p:sp>
    </p:spTree>
    <p:extLst>
      <p:ext uri="{BB962C8B-B14F-4D97-AF65-F5344CB8AC3E}">
        <p14:creationId xmlns:p14="http://schemas.microsoft.com/office/powerpoint/2010/main" val="393268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A5C4BC-A4C2-AB4A-AB9C-70E1C8D58D81}"/>
              </a:ext>
            </a:extLst>
          </p:cNvPr>
          <p:cNvSpPr txBox="1"/>
          <p:nvPr/>
        </p:nvSpPr>
        <p:spPr>
          <a:xfrm>
            <a:off x="1946030" y="1523999"/>
            <a:ext cx="90150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BM Plex Sans" panose="020B0503050203000203" pitchFamily="34" charset="0"/>
              </a:rPr>
              <a:t>Capturing working memory capacity effectively</a:t>
            </a:r>
            <a:br>
              <a:rPr lang="en-US" sz="4000" dirty="0">
                <a:latin typeface="IBM Plex Sans" panose="020B0503050203000203" pitchFamily="34" charset="0"/>
              </a:rPr>
            </a:br>
            <a:endParaRPr lang="en-US" sz="4000" dirty="0">
              <a:latin typeface="IBM Plex Sans" panose="020B0503050203000203" pitchFamily="34" charset="0"/>
            </a:endParaRPr>
          </a:p>
          <a:p>
            <a:r>
              <a:rPr lang="en-US" sz="2400" dirty="0">
                <a:latin typeface="IBM Plex Sans" panose="020B0503050203000203" pitchFamily="34" charset="0"/>
              </a:rPr>
              <a:t>Based on:</a:t>
            </a:r>
          </a:p>
          <a:p>
            <a:r>
              <a:rPr lang="en-US" sz="2400" dirty="0">
                <a:latin typeface="IBM Plex Sans" panose="020B0503050203000203" pitchFamily="34" charset="0"/>
              </a:rPr>
              <a:t>	Controlling Attention To Solve Working Memory Tasks 	Using a Memory-Augmented Neural Network, </a:t>
            </a:r>
            <a:r>
              <a:rPr lang="en-US" sz="2400" i="1" dirty="0" err="1">
                <a:latin typeface="IBM Plex Sans" panose="020B0503050203000203" pitchFamily="34" charset="0"/>
              </a:rPr>
              <a:t>CogSci</a:t>
            </a:r>
            <a:r>
              <a:rPr lang="en-US" sz="2400" i="1" dirty="0">
                <a:latin typeface="IBM Plex Sans" panose="020B0503050203000203" pitchFamily="34" charset="0"/>
              </a:rPr>
              <a:t> ’19</a:t>
            </a:r>
          </a:p>
        </p:txBody>
      </p:sp>
    </p:spTree>
    <p:extLst>
      <p:ext uri="{BB962C8B-B14F-4D97-AF65-F5344CB8AC3E}">
        <p14:creationId xmlns:p14="http://schemas.microsoft.com/office/powerpoint/2010/main" val="111014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Memory (WM)</a:t>
            </a: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69402" y="1996301"/>
            <a:ext cx="4752212" cy="356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55073" y="877392"/>
            <a:ext cx="11697380" cy="61293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IBM Plex Sans" panose="020B0503050203000203" pitchFamily="34" charset="77"/>
              </a:rPr>
              <a:t>Temporary </a:t>
            </a:r>
            <a:r>
              <a:rPr lang="en-US" sz="3000" b="1" dirty="0">
                <a:latin typeface="IBM Plex Sans" panose="020B0503050203000203" pitchFamily="34" charset="77"/>
              </a:rPr>
              <a:t>retention</a:t>
            </a:r>
            <a:r>
              <a:rPr lang="en-US" sz="3000" dirty="0">
                <a:latin typeface="IBM Plex Sans" panose="020B0503050203000203" pitchFamily="34" charset="77"/>
              </a:rPr>
              <a:t> and </a:t>
            </a:r>
            <a:r>
              <a:rPr lang="en-US" sz="3000" b="1" dirty="0">
                <a:latin typeface="IBM Plex Sans" panose="020B0503050203000203" pitchFamily="34" charset="77"/>
              </a:rPr>
              <a:t>manipulation </a:t>
            </a:r>
            <a:r>
              <a:rPr lang="en-US" sz="3000" dirty="0">
                <a:latin typeface="IBM Plex Sans" panose="020B0503050203000203" pitchFamily="34" charset="77"/>
              </a:rPr>
              <a:t>of information [Cowan 97]</a:t>
            </a:r>
          </a:p>
        </p:txBody>
      </p:sp>
      <p:sp>
        <p:nvSpPr>
          <p:cNvPr id="3" name="Cloud Callout 2"/>
          <p:cNvSpPr/>
          <p:nvPr/>
        </p:nvSpPr>
        <p:spPr bwMode="auto">
          <a:xfrm>
            <a:off x="1017321" y="1778587"/>
            <a:ext cx="2084323" cy="1220600"/>
          </a:xfrm>
          <a:prstGeom prst="cloudCallout">
            <a:avLst>
              <a:gd name="adj1" fmla="val 56530"/>
              <a:gd name="adj2" fmla="val 8770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933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9755" y="2153513"/>
            <a:ext cx="170110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" charset="0"/>
                <a:ea typeface="Helvetica Neue" charset="0"/>
                <a:cs typeface="Helvetica Neue" charset="0"/>
              </a:rPr>
              <a:t>408-927-1419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834261" y="1578985"/>
            <a:ext cx="2084323" cy="1220600"/>
            <a:chOff x="6842004" y="1244951"/>
            <a:chExt cx="1563242" cy="915450"/>
          </a:xfrm>
        </p:grpSpPr>
        <p:sp>
          <p:nvSpPr>
            <p:cNvPr id="19" name="Cloud Callout 18"/>
            <p:cNvSpPr/>
            <p:nvPr/>
          </p:nvSpPr>
          <p:spPr bwMode="auto">
            <a:xfrm>
              <a:off x="6842004" y="1244951"/>
              <a:ext cx="1563242" cy="915450"/>
            </a:xfrm>
            <a:prstGeom prst="cloudCallout">
              <a:avLst>
                <a:gd name="adj1" fmla="val -74924"/>
                <a:gd name="adj2" fmla="val 8340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933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99282" y="1494178"/>
              <a:ext cx="100171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duster" charset="0"/>
                  <a:ea typeface="Chalkduster" charset="0"/>
                  <a:cs typeface="Chalkduster" charset="0"/>
                </a:rPr>
                <a:t>7 x 14</a:t>
              </a:r>
            </a:p>
          </p:txBody>
        </p:sp>
      </p:grpSp>
      <p:pic>
        <p:nvPicPr>
          <p:cNvPr id="17410" name="Picture 2" descr="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10658" r="7750" b="7650"/>
          <a:stretch/>
        </p:blipFill>
        <p:spPr bwMode="auto">
          <a:xfrm>
            <a:off x="9213239" y="4653639"/>
            <a:ext cx="2724612" cy="18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Callout 20"/>
          <p:cNvSpPr/>
          <p:nvPr/>
        </p:nvSpPr>
        <p:spPr bwMode="auto">
          <a:xfrm>
            <a:off x="9751673" y="3676315"/>
            <a:ext cx="1638571" cy="976000"/>
          </a:xfrm>
          <a:prstGeom prst="cloudCallout">
            <a:avLst>
              <a:gd name="adj1" fmla="val -151637"/>
              <a:gd name="adj2" fmla="val -263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933">
              <a:solidFill>
                <a:schemeClr val="hlink"/>
              </a:solidFill>
              <a:latin typeface="Arial" charset="0"/>
            </a:endParaRPr>
          </a:p>
        </p:txBody>
      </p:sp>
      <p:pic>
        <p:nvPicPr>
          <p:cNvPr id="17412" name="Picture 4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774" y="3828416"/>
            <a:ext cx="735809" cy="73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mage result for working memory in planning rou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35" y="4653640"/>
            <a:ext cx="2665367" cy="166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Callout 24"/>
          <p:cNvSpPr/>
          <p:nvPr/>
        </p:nvSpPr>
        <p:spPr bwMode="auto">
          <a:xfrm>
            <a:off x="355073" y="4001941"/>
            <a:ext cx="2084323" cy="976307"/>
          </a:xfrm>
          <a:prstGeom prst="cloudCallout">
            <a:avLst>
              <a:gd name="adj1" fmla="val 94268"/>
              <a:gd name="adj2" fmla="val -5623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933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8441" y="4218336"/>
            <a:ext cx="10839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/>
              <a:t>Planning..</a:t>
            </a:r>
          </a:p>
        </p:txBody>
      </p:sp>
    </p:spTree>
    <p:extLst>
      <p:ext uri="{BB962C8B-B14F-4D97-AF65-F5344CB8AC3E}">
        <p14:creationId xmlns:p14="http://schemas.microsoft.com/office/powerpoint/2010/main" val="38781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909B-7F48-7444-B5DA-A801F4A1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Control in Working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7F5-C751-B24F-AE71-43C40AEE1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WM is </a:t>
            </a:r>
            <a:r>
              <a:rPr lang="en-US" i="1" dirty="0"/>
              <a:t>all about the capacity for controlled, sustained attention in the face of interference or distraction</a:t>
            </a:r>
            <a:br>
              <a:rPr lang="en-US" dirty="0"/>
            </a:br>
            <a:r>
              <a:rPr lang="en-US" dirty="0"/>
              <a:t>[Engle et al. 99]</a:t>
            </a:r>
          </a:p>
          <a:p>
            <a:pPr lvl="1"/>
            <a:r>
              <a:rPr lang="en-US" dirty="0"/>
              <a:t>attention-control is a fundamental component of WM and probably the </a:t>
            </a:r>
            <a:r>
              <a:rPr lang="en-US" i="1" dirty="0"/>
              <a:t>main limiting factor for capacity </a:t>
            </a:r>
            <a:r>
              <a:rPr lang="en-US" dirty="0"/>
              <a:t>[CE 94; EK 04]</a:t>
            </a:r>
          </a:p>
          <a:p>
            <a:pPr lvl="1"/>
            <a:r>
              <a:rPr lang="en-US" dirty="0"/>
              <a:t>the (in)ability to effectively parallel process two attention demanding tasks limits our multitasking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434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14038</TotalTime>
  <Words>877</Words>
  <Application>Microsoft Macintosh PowerPoint</Application>
  <PresentationFormat>Widescreen</PresentationFormat>
  <Paragraphs>236</Paragraphs>
  <Slides>34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Black</vt:lpstr>
      <vt:lpstr>Calibri</vt:lpstr>
      <vt:lpstr>Cambria Math</vt:lpstr>
      <vt:lpstr>Chalkduster</vt:lpstr>
      <vt:lpstr>Gill Sans MT</vt:lpstr>
      <vt:lpstr>Helvetica Neue</vt:lpstr>
      <vt:lpstr>IBM Plex Sans</vt:lpstr>
      <vt:lpstr>IBM Plex Sans Regular</vt:lpstr>
      <vt:lpstr>Times</vt:lpstr>
      <vt:lpstr>Wingdings</vt:lpstr>
      <vt:lpstr>Gallery</vt:lpstr>
      <vt:lpstr>Can External Memory Help  in  Visual and Symbolic Reasoning?</vt:lpstr>
      <vt:lpstr>Recurrent Neural Networks</vt:lpstr>
      <vt:lpstr>Human Memory Subsystems</vt:lpstr>
      <vt:lpstr>Memory-augmented Neural Networks</vt:lpstr>
      <vt:lpstr>Memory Operations</vt:lpstr>
      <vt:lpstr>Design Principles</vt:lpstr>
      <vt:lpstr>PowerPoint Presentation</vt:lpstr>
      <vt:lpstr>Working Memory (WM)</vt:lpstr>
      <vt:lpstr>Attention Control in Working Memory</vt:lpstr>
      <vt:lpstr>Performance Measures of Working Memory</vt:lpstr>
      <vt:lpstr>Simple Tasks</vt:lpstr>
      <vt:lpstr>Complex Tasks</vt:lpstr>
      <vt:lpstr>PowerPoint Presentation</vt:lpstr>
      <vt:lpstr>Differentiable Working Memory (DWM)</vt:lpstr>
      <vt:lpstr>DWM Architecture</vt:lpstr>
      <vt:lpstr>Operations in DWM</vt:lpstr>
      <vt:lpstr>Training Performance</vt:lpstr>
      <vt:lpstr>Generalization</vt:lpstr>
      <vt:lpstr>Interpretable behavior of DWM [2 bookmarks]</vt:lpstr>
      <vt:lpstr>Scratch Pad Task</vt:lpstr>
      <vt:lpstr>DWM Summary </vt:lpstr>
      <vt:lpstr>PowerPoint Presentation</vt:lpstr>
      <vt:lpstr>Visual Reasoning</vt:lpstr>
      <vt:lpstr>Video Reasoning</vt:lpstr>
      <vt:lpstr>Selective Attention Memory Network</vt:lpstr>
      <vt:lpstr>Video Reasoning</vt:lpstr>
      <vt:lpstr>PowerPoint Presentation</vt:lpstr>
      <vt:lpstr>PowerPoint Presentation</vt:lpstr>
      <vt:lpstr>PowerPoint Presentation</vt:lpstr>
      <vt:lpstr>PowerPoint Presentation</vt:lpstr>
      <vt:lpstr>Main Result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Jayram Thathachar</dc:creator>
  <cp:lastModifiedBy>Jayram Thathachar</cp:lastModifiedBy>
  <cp:revision>658</cp:revision>
  <dcterms:created xsi:type="dcterms:W3CDTF">2018-02-16T02:07:26Z</dcterms:created>
  <dcterms:modified xsi:type="dcterms:W3CDTF">2019-09-18T14:33:18Z</dcterms:modified>
</cp:coreProperties>
</file>